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07" r:id="rId2"/>
    <p:sldId id="668" r:id="rId3"/>
    <p:sldId id="431" r:id="rId4"/>
    <p:sldId id="553" r:id="rId5"/>
    <p:sldId id="542" r:id="rId6"/>
    <p:sldId id="554" r:id="rId7"/>
    <p:sldId id="529" r:id="rId8"/>
    <p:sldId id="590" r:id="rId9"/>
    <p:sldId id="563" r:id="rId10"/>
    <p:sldId id="565" r:id="rId11"/>
    <p:sldId id="566" r:id="rId12"/>
    <p:sldId id="567" r:id="rId13"/>
    <p:sldId id="572" r:id="rId14"/>
    <p:sldId id="599" r:id="rId15"/>
    <p:sldId id="673" r:id="rId16"/>
    <p:sldId id="687" r:id="rId17"/>
    <p:sldId id="688" r:id="rId18"/>
    <p:sldId id="689" r:id="rId19"/>
    <p:sldId id="691" r:id="rId20"/>
    <p:sldId id="692" r:id="rId21"/>
    <p:sldId id="693" r:id="rId22"/>
    <p:sldId id="699" r:id="rId23"/>
    <p:sldId id="700" r:id="rId24"/>
    <p:sldId id="701" r:id="rId25"/>
    <p:sldId id="698" r:id="rId26"/>
    <p:sldId id="690" r:id="rId27"/>
    <p:sldId id="694" r:id="rId28"/>
    <p:sldId id="697" r:id="rId29"/>
    <p:sldId id="638" r:id="rId30"/>
  </p:sldIdLst>
  <p:sldSz cx="9144000" cy="6858000" type="screen4x3"/>
  <p:notesSz cx="6742113" cy="9947275"/>
  <p:defaultTextStyle>
    <a:defPPr>
      <a:defRPr lang="ko-KR"/>
    </a:defPPr>
    <a:lvl1pPr algn="l" rtl="0" eaLnBrk="0" fontAlgn="base" latinLnBrk="1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A20"/>
    <a:srgbClr val="FF99CC"/>
    <a:srgbClr val="E2ED51"/>
    <a:srgbClr val="97B953"/>
    <a:srgbClr val="F6530A"/>
    <a:srgbClr val="9DDFA5"/>
    <a:srgbClr val="E9FE7E"/>
    <a:srgbClr val="E6E965"/>
    <a:srgbClr val="DAD872"/>
    <a:srgbClr val="F8D0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04" autoAdjust="0"/>
  </p:normalViewPr>
  <p:slideViewPr>
    <p:cSldViewPr>
      <p:cViewPr varScale="1">
        <p:scale>
          <a:sx n="90" d="100"/>
          <a:sy n="90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1575E-677A-477C-930F-0D27E6CF02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F15DC53-06A0-48D2-A7D4-468195F8E597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발의안</a:t>
          </a:r>
          <a:endParaRPr lang="ko-KR" altLang="en-US" dirty="0"/>
        </a:p>
      </dgm:t>
    </dgm:pt>
    <dgm:pt modelId="{B0C3B5AB-496A-49A8-8E31-2E321F21B7CB}" type="parTrans" cxnId="{E63DCDA5-5FAF-45D8-8292-07555905DE9B}">
      <dgm:prSet/>
      <dgm:spPr/>
      <dgm:t>
        <a:bodyPr/>
        <a:lstStyle/>
        <a:p>
          <a:pPr latinLnBrk="1"/>
          <a:endParaRPr lang="ko-KR" altLang="en-US"/>
        </a:p>
      </dgm:t>
    </dgm:pt>
    <dgm:pt modelId="{A71B29EC-5595-4E24-A597-C8FBA0DDF5CD}" type="sibTrans" cxnId="{E63DCDA5-5FAF-45D8-8292-07555905DE9B}">
      <dgm:prSet/>
      <dgm:spPr/>
      <dgm:t>
        <a:bodyPr/>
        <a:lstStyle/>
        <a:p>
          <a:pPr latinLnBrk="1"/>
          <a:endParaRPr lang="ko-KR" altLang="en-US"/>
        </a:p>
      </dgm:t>
    </dgm:pt>
    <dgm:pt modelId="{EE9499DF-3635-428C-8A82-E664B3BD9DFC}">
      <dgm:prSet phldrT="[텍스트]"/>
      <dgm:spPr/>
      <dgm:t>
        <a:bodyPr/>
        <a:lstStyle/>
        <a:p>
          <a:pPr latinLnBrk="1"/>
          <a:r>
            <a:rPr lang="ko-KR" altLang="en-US" dirty="0" smtClean="0"/>
            <a:t>결의문</a:t>
          </a:r>
          <a:endParaRPr lang="ko-KR" altLang="en-US" dirty="0"/>
        </a:p>
      </dgm:t>
    </dgm:pt>
    <dgm:pt modelId="{AA226EDE-A48A-4356-AFC2-748EB0B4DDE7}" type="parTrans" cxnId="{7F28067B-DDA8-4585-822A-454294FFDECD}">
      <dgm:prSet/>
      <dgm:spPr/>
      <dgm:t>
        <a:bodyPr/>
        <a:lstStyle/>
        <a:p>
          <a:pPr latinLnBrk="1"/>
          <a:endParaRPr lang="ko-KR" altLang="en-US"/>
        </a:p>
      </dgm:t>
    </dgm:pt>
    <dgm:pt modelId="{D8FCE060-EF19-421A-976E-BFC58CE2AF08}" type="sibTrans" cxnId="{7F28067B-DDA8-4585-822A-454294FFDECD}">
      <dgm:prSet/>
      <dgm:spPr/>
      <dgm:t>
        <a:bodyPr/>
        <a:lstStyle/>
        <a:p>
          <a:pPr latinLnBrk="1"/>
          <a:endParaRPr lang="ko-KR" altLang="en-US"/>
        </a:p>
      </dgm:t>
    </dgm:pt>
    <dgm:pt modelId="{BF58D4EA-BCC7-4D48-9C93-A535D56541B9}">
      <dgm:prSet phldrT="[텍스트]"/>
      <dgm:spPr/>
      <dgm:t>
        <a:bodyPr/>
        <a:lstStyle/>
        <a:p>
          <a:pPr latinLnBrk="1"/>
          <a:r>
            <a:rPr lang="ko-KR" altLang="en-US" dirty="0" smtClean="0"/>
            <a:t>권고문</a:t>
          </a:r>
          <a:endParaRPr lang="ko-KR" altLang="en-US" dirty="0"/>
        </a:p>
      </dgm:t>
    </dgm:pt>
    <dgm:pt modelId="{FB148D73-1F18-494B-B6D7-99D7172377F6}" type="parTrans" cxnId="{0049A02E-BBA2-49E2-8DFD-8DF616F06720}">
      <dgm:prSet/>
      <dgm:spPr/>
      <dgm:t>
        <a:bodyPr/>
        <a:lstStyle/>
        <a:p>
          <a:pPr latinLnBrk="1"/>
          <a:endParaRPr lang="ko-KR" altLang="en-US"/>
        </a:p>
      </dgm:t>
    </dgm:pt>
    <dgm:pt modelId="{C12136F8-75CE-4EFF-AD25-727226E96B58}" type="sibTrans" cxnId="{0049A02E-BBA2-49E2-8DFD-8DF616F06720}">
      <dgm:prSet/>
      <dgm:spPr/>
      <dgm:t>
        <a:bodyPr/>
        <a:lstStyle/>
        <a:p>
          <a:pPr latinLnBrk="1"/>
          <a:endParaRPr lang="ko-KR" altLang="en-US"/>
        </a:p>
      </dgm:t>
    </dgm:pt>
    <dgm:pt modelId="{0A02070E-0982-4BAD-B317-F1068ECCFCE6}" type="pres">
      <dgm:prSet presAssocID="{7821575E-677A-477C-930F-0D27E6CF02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3D84B-DC07-4DB0-8C5A-F8FE875EB593}" type="pres">
      <dgm:prSet presAssocID="{8F15DC53-06A0-48D2-A7D4-468195F8E597}" presName="root1" presStyleCnt="0"/>
      <dgm:spPr/>
    </dgm:pt>
    <dgm:pt modelId="{C1C2DE55-83AD-4ACB-A555-B15EAC6DBF0E}" type="pres">
      <dgm:prSet presAssocID="{8F15DC53-06A0-48D2-A7D4-468195F8E597}" presName="LevelOneTextNode" presStyleLbl="node0" presStyleIdx="0" presStyleCnt="1" custScaleX="31679" custScaleY="31567" custLinFactNeighborX="-58833" custLinFactNeighborY="378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FFDAC5-7BC0-4717-A4AA-D543CB4527D6}" type="pres">
      <dgm:prSet presAssocID="{8F15DC53-06A0-48D2-A7D4-468195F8E597}" presName="level2hierChild" presStyleCnt="0"/>
      <dgm:spPr/>
    </dgm:pt>
    <dgm:pt modelId="{0A4BC954-5862-46D0-B768-45133B3262B2}" type="pres">
      <dgm:prSet presAssocID="{AA226EDE-A48A-4356-AFC2-748EB0B4DDE7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CE420D8-C137-4E76-938E-7747BFF2018F}" type="pres">
      <dgm:prSet presAssocID="{AA226EDE-A48A-4356-AFC2-748EB0B4DDE7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9DD5864-09FF-4C31-8962-8084796F2E30}" type="pres">
      <dgm:prSet presAssocID="{EE9499DF-3635-428C-8A82-E664B3BD9DFC}" presName="root2" presStyleCnt="0"/>
      <dgm:spPr/>
    </dgm:pt>
    <dgm:pt modelId="{F5631ECE-DCE5-4521-A0A7-FBF934CA6E3C}" type="pres">
      <dgm:prSet presAssocID="{EE9499DF-3635-428C-8A82-E664B3BD9DFC}" presName="LevelTwoTextNode" presStyleLbl="node2" presStyleIdx="0" presStyleCnt="2" custScaleX="30611" custScaleY="27955" custLinFactNeighborX="1023" custLinFactNeighborY="158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43A8AA-7483-4F10-9F20-CCFF1488A4C1}" type="pres">
      <dgm:prSet presAssocID="{EE9499DF-3635-428C-8A82-E664B3BD9DFC}" presName="level3hierChild" presStyleCnt="0"/>
      <dgm:spPr/>
    </dgm:pt>
    <dgm:pt modelId="{9ABED514-804D-4322-8EA9-2E51BB443A16}" type="pres">
      <dgm:prSet presAssocID="{FB148D73-1F18-494B-B6D7-99D7172377F6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FE5927B-1CAA-4B75-8587-A28A5B4E760F}" type="pres">
      <dgm:prSet presAssocID="{FB148D73-1F18-494B-B6D7-99D7172377F6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266CD8D-2656-4A21-908B-94DD793F51DF}" type="pres">
      <dgm:prSet presAssocID="{BF58D4EA-BCC7-4D48-9C93-A535D56541B9}" presName="root2" presStyleCnt="0"/>
      <dgm:spPr/>
    </dgm:pt>
    <dgm:pt modelId="{05B093F0-4F48-4748-984B-6F53249688DC}" type="pres">
      <dgm:prSet presAssocID="{BF58D4EA-BCC7-4D48-9C93-A535D56541B9}" presName="LevelTwoTextNode" presStyleLbl="node2" presStyleIdx="1" presStyleCnt="2" custScaleX="30611" custScaleY="27955" custLinFactNeighborX="1308" custLinFactNeighborY="-80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6ED9BA-9974-4F4C-89F1-3BBD274D0A08}" type="pres">
      <dgm:prSet presAssocID="{BF58D4EA-BCC7-4D48-9C93-A535D56541B9}" presName="level3hierChild" presStyleCnt="0"/>
      <dgm:spPr/>
    </dgm:pt>
  </dgm:ptLst>
  <dgm:cxnLst>
    <dgm:cxn modelId="{0A0E44A0-73E9-4F1E-BD57-CC94095F503D}" type="presOf" srcId="{EE9499DF-3635-428C-8A82-E664B3BD9DFC}" destId="{F5631ECE-DCE5-4521-A0A7-FBF934CA6E3C}" srcOrd="0" destOrd="0" presId="urn:microsoft.com/office/officeart/2005/8/layout/hierarchy2"/>
    <dgm:cxn modelId="{03811E21-AE20-4FA6-8F52-BB7950A2BB49}" type="presOf" srcId="{7821575E-677A-477C-930F-0D27E6CF0229}" destId="{0A02070E-0982-4BAD-B317-F1068ECCFCE6}" srcOrd="0" destOrd="0" presId="urn:microsoft.com/office/officeart/2005/8/layout/hierarchy2"/>
    <dgm:cxn modelId="{543DBFE5-6E6C-4196-825D-56E74CB9C4F8}" type="presOf" srcId="{FB148D73-1F18-494B-B6D7-99D7172377F6}" destId="{8FE5927B-1CAA-4B75-8587-A28A5B4E760F}" srcOrd="1" destOrd="0" presId="urn:microsoft.com/office/officeart/2005/8/layout/hierarchy2"/>
    <dgm:cxn modelId="{0049A02E-BBA2-49E2-8DFD-8DF616F06720}" srcId="{8F15DC53-06A0-48D2-A7D4-468195F8E597}" destId="{BF58D4EA-BCC7-4D48-9C93-A535D56541B9}" srcOrd="1" destOrd="0" parTransId="{FB148D73-1F18-494B-B6D7-99D7172377F6}" sibTransId="{C12136F8-75CE-4EFF-AD25-727226E96B58}"/>
    <dgm:cxn modelId="{E763D38E-5811-4F25-A6F7-87192A30BAAE}" type="presOf" srcId="{BF58D4EA-BCC7-4D48-9C93-A535D56541B9}" destId="{05B093F0-4F48-4748-984B-6F53249688DC}" srcOrd="0" destOrd="0" presId="urn:microsoft.com/office/officeart/2005/8/layout/hierarchy2"/>
    <dgm:cxn modelId="{364DDD4D-F07A-497B-BAC3-D5B9B29FA30D}" type="presOf" srcId="{AA226EDE-A48A-4356-AFC2-748EB0B4DDE7}" destId="{0A4BC954-5862-46D0-B768-45133B3262B2}" srcOrd="0" destOrd="0" presId="urn:microsoft.com/office/officeart/2005/8/layout/hierarchy2"/>
    <dgm:cxn modelId="{E17EBCF8-3B9F-4F11-A33B-D7A4F23619CE}" type="presOf" srcId="{8F15DC53-06A0-48D2-A7D4-468195F8E597}" destId="{C1C2DE55-83AD-4ACB-A555-B15EAC6DBF0E}" srcOrd="0" destOrd="0" presId="urn:microsoft.com/office/officeart/2005/8/layout/hierarchy2"/>
    <dgm:cxn modelId="{E63DCDA5-5FAF-45D8-8292-07555905DE9B}" srcId="{7821575E-677A-477C-930F-0D27E6CF0229}" destId="{8F15DC53-06A0-48D2-A7D4-468195F8E597}" srcOrd="0" destOrd="0" parTransId="{B0C3B5AB-496A-49A8-8E31-2E321F21B7CB}" sibTransId="{A71B29EC-5595-4E24-A597-C8FBA0DDF5CD}"/>
    <dgm:cxn modelId="{F8E342BE-1A86-460C-9594-BD7E3B9C3EE6}" type="presOf" srcId="{AA226EDE-A48A-4356-AFC2-748EB0B4DDE7}" destId="{1CE420D8-C137-4E76-938E-7747BFF2018F}" srcOrd="1" destOrd="0" presId="urn:microsoft.com/office/officeart/2005/8/layout/hierarchy2"/>
    <dgm:cxn modelId="{03E6CD80-69CF-495D-BEF4-7F53870BBCC5}" type="presOf" srcId="{FB148D73-1F18-494B-B6D7-99D7172377F6}" destId="{9ABED514-804D-4322-8EA9-2E51BB443A16}" srcOrd="0" destOrd="0" presId="urn:microsoft.com/office/officeart/2005/8/layout/hierarchy2"/>
    <dgm:cxn modelId="{7F28067B-DDA8-4585-822A-454294FFDECD}" srcId="{8F15DC53-06A0-48D2-A7D4-468195F8E597}" destId="{EE9499DF-3635-428C-8A82-E664B3BD9DFC}" srcOrd="0" destOrd="0" parTransId="{AA226EDE-A48A-4356-AFC2-748EB0B4DDE7}" sibTransId="{D8FCE060-EF19-421A-976E-BFC58CE2AF08}"/>
    <dgm:cxn modelId="{135905AD-E43E-4CD2-857D-D35666E83AC3}" type="presParOf" srcId="{0A02070E-0982-4BAD-B317-F1068ECCFCE6}" destId="{8A63D84B-DC07-4DB0-8C5A-F8FE875EB593}" srcOrd="0" destOrd="0" presId="urn:microsoft.com/office/officeart/2005/8/layout/hierarchy2"/>
    <dgm:cxn modelId="{EE680CCB-5524-4C74-B42C-34BE98122DA5}" type="presParOf" srcId="{8A63D84B-DC07-4DB0-8C5A-F8FE875EB593}" destId="{C1C2DE55-83AD-4ACB-A555-B15EAC6DBF0E}" srcOrd="0" destOrd="0" presId="urn:microsoft.com/office/officeart/2005/8/layout/hierarchy2"/>
    <dgm:cxn modelId="{29EC47D8-4EA6-4061-8D28-1F0527CBD925}" type="presParOf" srcId="{8A63D84B-DC07-4DB0-8C5A-F8FE875EB593}" destId="{9AFFDAC5-7BC0-4717-A4AA-D543CB4527D6}" srcOrd="1" destOrd="0" presId="urn:microsoft.com/office/officeart/2005/8/layout/hierarchy2"/>
    <dgm:cxn modelId="{3FA59D09-C4D2-4EC0-A39C-218786D8EF4F}" type="presParOf" srcId="{9AFFDAC5-7BC0-4717-A4AA-D543CB4527D6}" destId="{0A4BC954-5862-46D0-B768-45133B3262B2}" srcOrd="0" destOrd="0" presId="urn:microsoft.com/office/officeart/2005/8/layout/hierarchy2"/>
    <dgm:cxn modelId="{608A50B0-5B02-45A5-9D33-11CE8BF8EA8C}" type="presParOf" srcId="{0A4BC954-5862-46D0-B768-45133B3262B2}" destId="{1CE420D8-C137-4E76-938E-7747BFF2018F}" srcOrd="0" destOrd="0" presId="urn:microsoft.com/office/officeart/2005/8/layout/hierarchy2"/>
    <dgm:cxn modelId="{093D3BF3-A9A0-4C22-BE91-7DFBB7BE8458}" type="presParOf" srcId="{9AFFDAC5-7BC0-4717-A4AA-D543CB4527D6}" destId="{F9DD5864-09FF-4C31-8962-8084796F2E30}" srcOrd="1" destOrd="0" presId="urn:microsoft.com/office/officeart/2005/8/layout/hierarchy2"/>
    <dgm:cxn modelId="{CE830F46-7B93-406B-8345-1624198E1A87}" type="presParOf" srcId="{F9DD5864-09FF-4C31-8962-8084796F2E30}" destId="{F5631ECE-DCE5-4521-A0A7-FBF934CA6E3C}" srcOrd="0" destOrd="0" presId="urn:microsoft.com/office/officeart/2005/8/layout/hierarchy2"/>
    <dgm:cxn modelId="{57EBA914-1134-463F-8272-D295F0C028E7}" type="presParOf" srcId="{F9DD5864-09FF-4C31-8962-8084796F2E30}" destId="{3843A8AA-7483-4F10-9F20-CCFF1488A4C1}" srcOrd="1" destOrd="0" presId="urn:microsoft.com/office/officeart/2005/8/layout/hierarchy2"/>
    <dgm:cxn modelId="{78AF6945-6206-44C9-8C9A-1B61743E7B96}" type="presParOf" srcId="{9AFFDAC5-7BC0-4717-A4AA-D543CB4527D6}" destId="{9ABED514-804D-4322-8EA9-2E51BB443A16}" srcOrd="2" destOrd="0" presId="urn:microsoft.com/office/officeart/2005/8/layout/hierarchy2"/>
    <dgm:cxn modelId="{35D1ED1D-E24C-4832-B518-56FCAB70F417}" type="presParOf" srcId="{9ABED514-804D-4322-8EA9-2E51BB443A16}" destId="{8FE5927B-1CAA-4B75-8587-A28A5B4E760F}" srcOrd="0" destOrd="0" presId="urn:microsoft.com/office/officeart/2005/8/layout/hierarchy2"/>
    <dgm:cxn modelId="{F89E2327-F4E5-4E06-9FEF-C959E4B1D847}" type="presParOf" srcId="{9AFFDAC5-7BC0-4717-A4AA-D543CB4527D6}" destId="{0266CD8D-2656-4A21-908B-94DD793F51DF}" srcOrd="3" destOrd="0" presId="urn:microsoft.com/office/officeart/2005/8/layout/hierarchy2"/>
    <dgm:cxn modelId="{8746B46B-CA47-4240-94F2-45BEB853DAB6}" type="presParOf" srcId="{0266CD8D-2656-4A21-908B-94DD793F51DF}" destId="{05B093F0-4F48-4748-984B-6F53249688DC}" srcOrd="0" destOrd="0" presId="urn:microsoft.com/office/officeart/2005/8/layout/hierarchy2"/>
    <dgm:cxn modelId="{4E08D854-752E-4950-A14C-D539E3EBF39D}" type="presParOf" srcId="{0266CD8D-2656-4A21-908B-94DD793F51DF}" destId="{EF6ED9BA-9974-4F4C-89F1-3BBD274D0A08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11603-CFD9-43E5-9AE1-828AC9E6AC14}" type="doc">
      <dgm:prSet loTypeId="urn:microsoft.com/office/officeart/2005/8/layout/venn3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pPr latinLnBrk="1"/>
          <a:endParaRPr lang="ko-KR" altLang="en-US"/>
        </a:p>
      </dgm:t>
    </dgm:pt>
    <dgm:pt modelId="{D17D66E8-DA1F-4029-BECF-27806BDE9F0F}">
      <dgm:prSet phldrT="[텍스트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ko-KR" alt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기업 </a:t>
          </a:r>
          <a:r>
            <a:rPr lang="en-US" altLang="ko-KR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CEO </a:t>
          </a:r>
          <a:r>
            <a:rPr lang="ko-KR" alt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초청</a:t>
          </a:r>
          <a:endParaRPr lang="en-US" altLang="ko-KR" sz="16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endParaRPr lang="en-US" altLang="ko-KR" sz="4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en-US" altLang="ko-K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“</a:t>
          </a:r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녹색성장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 간담회</a:t>
          </a:r>
          <a:r>
            <a:rPr lang="en-US" altLang="ko-K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”</a:t>
          </a:r>
          <a:endParaRPr lang="ko-KR" alt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60537F39-5720-4B66-B188-1C040C098153}" type="parTrans" cxnId="{6AAE023A-6D54-48C1-BC30-69CE9339347A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59B3CE26-F8EE-4D8B-AAA9-2249CEC67860}" type="sibTrans" cxnId="{6AAE023A-6D54-48C1-BC30-69CE9339347A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72430EF2-6D91-4110-9489-47EF458BE429}">
      <dgm:prSet phldrT="[텍스트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ko-KR" alt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미디어 초청</a:t>
          </a:r>
          <a:endParaRPr lang="en-US" altLang="ko-KR" sz="16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endParaRPr lang="en-US" altLang="ko-KR" sz="4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en-US" altLang="ko-KR" sz="2000" b="0" cap="none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“</a:t>
          </a:r>
          <a:r>
            <a:rPr lang="ko-KR" altLang="en-US" sz="2000" b="0" cap="none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환경문제와 </a:t>
          </a:r>
          <a:endParaRPr lang="en-US" altLang="ko-KR" sz="2000" b="0" cap="none" spc="-15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언론의 역할</a:t>
          </a:r>
          <a:r>
            <a:rPr lang="en-US" altLang="ko-K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”</a:t>
          </a:r>
          <a:endParaRPr lang="ko-KR" altLang="en-US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B25A0BEE-60E9-4378-B221-FC94A73A4593}" type="parTrans" cxnId="{0795E45F-D0FE-4898-A290-2B421E148CB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11F2F7A1-0C02-4AC8-A7F4-C11FA0376E71}" type="sibTrans" cxnId="{0795E45F-D0FE-4898-A290-2B421E148CB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EB9B4BBC-E87A-4EA5-B6A4-8C5ACE374082}">
      <dgm:prSet phldrT="[텍스트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en-US" altLang="ko-K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IUCN</a:t>
          </a:r>
        </a:p>
        <a:p>
          <a:pPr latinLnBrk="1"/>
          <a:r>
            <a:rPr lang="en-US" altLang="ko-K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2013-2016</a:t>
          </a:r>
        </a:p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프로그램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논의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733894E5-27FF-4478-9075-956E18A305F7}" type="parTrans" cxnId="{FE8E1042-3B6B-439F-A003-7361196850BC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5D7782B9-AC4F-4105-BFD7-952F3414EEC5}" type="sibTrans" cxnId="{FE8E1042-3B6B-439F-A003-7361196850BC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6FF02B9C-F130-4BA2-93D0-D4CF54F3A2FA}">
      <dgm:prSet phldrT="[텍스트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ko-KR" alt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환경정책  홍보</a:t>
          </a:r>
          <a:endParaRPr lang="en-US" altLang="ko-KR" sz="7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파빌리온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endParaRPr lang="en-US" altLang="ko-KR" sz="5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제주사진전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4B9E83AC-BE5A-4849-87CA-0786386924A2}" type="parTrans" cxnId="{CDD95248-2D26-4107-8312-885917BA5149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BD1DDD44-C9E5-4FD9-AB30-396694B7403E}" type="sibTrans" cxnId="{CDD95248-2D26-4107-8312-885917BA5149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sz="2000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4E85D025-8758-4FC7-BD48-EBF8B95DE24F}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r>
            <a:rPr lang="en-US" altLang="ko-KR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DMZ,</a:t>
          </a:r>
        </a:p>
        <a:p>
          <a:pPr latinLnBrk="1"/>
          <a:r>
            <a:rPr lang="ko-KR" altLang="en-US" sz="16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강화도 갯벌</a:t>
          </a:r>
          <a:endParaRPr lang="en-US" altLang="ko-KR" sz="16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endParaRPr lang="en-US" altLang="ko-KR" sz="4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endParaRPr lang="en-US" altLang="ko-KR" sz="100" b="1" cap="none" spc="0" dirty="0" smtClean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생태관광</a:t>
          </a:r>
        </a:p>
      </dgm:t>
    </dgm:pt>
    <dgm:pt modelId="{0C5ABD03-A0CC-47D9-ACF4-908F17C76458}" type="parTrans" cxnId="{18E87BCD-5627-4D51-8DCC-8A8826013626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E3D83582-16BD-4CED-BFBD-177AFE632C90}" type="sibTrans" cxnId="{18E87BCD-5627-4D51-8DCC-8A8826013626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atinLnBrk="1"/>
          <a:endParaRPr lang="ko-KR" altLang="en-US" b="1" cap="none" spc="0">
            <a:ln w="50800"/>
            <a:solidFill>
              <a:schemeClr val="bg1">
                <a:shade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F10BD988-E255-4EEC-A6D7-BFDFCA15A885}" type="pres">
      <dgm:prSet presAssocID="{2EF11603-CFD9-43E5-9AE1-828AC9E6AC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CF578A-CFD1-4EF4-9CEA-D5116EF8CC0C}" type="pres">
      <dgm:prSet presAssocID="{D17D66E8-DA1F-4029-BECF-27806BDE9F0F}" presName="Name5" presStyleLbl="vennNode1" presStyleIdx="0" presStyleCnt="5" custScaleX="102935" custLinFactNeighborX="-35058" custLinFactNeighborY="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198EA4-02CD-458E-8D05-6D174DA29F98}" type="pres">
      <dgm:prSet presAssocID="{59B3CE26-F8EE-4D8B-AAA9-2249CEC67860}" presName="space" presStyleCnt="0"/>
      <dgm:spPr/>
    </dgm:pt>
    <dgm:pt modelId="{BF17E58D-0AAF-48DE-B96F-8D4E2CC401EB}" type="pres">
      <dgm:prSet presAssocID="{72430EF2-6D91-4110-9489-47EF458BE42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840DA4-5005-41B4-81EF-592D16240141}" type="pres">
      <dgm:prSet presAssocID="{11F2F7A1-0C02-4AC8-A7F4-C11FA0376E71}" presName="space" presStyleCnt="0"/>
      <dgm:spPr/>
    </dgm:pt>
    <dgm:pt modelId="{9D115729-76CB-49DE-BC4D-BF8B4435054A}" type="pres">
      <dgm:prSet presAssocID="{EB9B4BBC-E87A-4EA5-B6A4-8C5ACE37408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FF56DF-7587-4579-B821-704BB6D0E4BE}" type="pres">
      <dgm:prSet presAssocID="{5D7782B9-AC4F-4105-BFD7-952F3414EEC5}" presName="space" presStyleCnt="0"/>
      <dgm:spPr/>
    </dgm:pt>
    <dgm:pt modelId="{4A8E9545-7BCD-48E2-880B-BA28A1ADBFBB}" type="pres">
      <dgm:prSet presAssocID="{6FF02B9C-F130-4BA2-93D0-D4CF54F3A2FA}" presName="Name5" presStyleLbl="vennNode1" presStyleIdx="3" presStyleCnt="5" custLinFactNeighborX="1419" custLinFactNeighborY="-12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0AA2DB-3CE9-4587-8F37-D4AFB94A3315}" type="pres">
      <dgm:prSet presAssocID="{BD1DDD44-C9E5-4FD9-AB30-396694B7403E}" presName="space" presStyleCnt="0"/>
      <dgm:spPr/>
    </dgm:pt>
    <dgm:pt modelId="{5D3A1451-800F-48DB-9091-B3A5E2BE851D}" type="pres">
      <dgm:prSet presAssocID="{4E85D025-8758-4FC7-BD48-EBF8B95DE24F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06AEE27-57D7-4EDD-B0B2-BFE22EF75B8C}" type="presOf" srcId="{EB9B4BBC-E87A-4EA5-B6A4-8C5ACE374082}" destId="{9D115729-76CB-49DE-BC4D-BF8B4435054A}" srcOrd="0" destOrd="0" presId="urn:microsoft.com/office/officeart/2005/8/layout/venn3"/>
    <dgm:cxn modelId="{DFF0D9D5-3A7E-4630-B4BE-7897619F6D7E}" type="presOf" srcId="{4E85D025-8758-4FC7-BD48-EBF8B95DE24F}" destId="{5D3A1451-800F-48DB-9091-B3A5E2BE851D}" srcOrd="0" destOrd="0" presId="urn:microsoft.com/office/officeart/2005/8/layout/venn3"/>
    <dgm:cxn modelId="{6AAE023A-6D54-48C1-BC30-69CE9339347A}" srcId="{2EF11603-CFD9-43E5-9AE1-828AC9E6AC14}" destId="{D17D66E8-DA1F-4029-BECF-27806BDE9F0F}" srcOrd="0" destOrd="0" parTransId="{60537F39-5720-4B66-B188-1C040C098153}" sibTransId="{59B3CE26-F8EE-4D8B-AAA9-2249CEC67860}"/>
    <dgm:cxn modelId="{CDFD671D-DD78-4DB7-8FA8-0442C7FAE329}" type="presOf" srcId="{2EF11603-CFD9-43E5-9AE1-828AC9E6AC14}" destId="{F10BD988-E255-4EEC-A6D7-BFDFCA15A885}" srcOrd="0" destOrd="0" presId="urn:microsoft.com/office/officeart/2005/8/layout/venn3"/>
    <dgm:cxn modelId="{0795E45F-D0FE-4898-A290-2B421E148CB5}" srcId="{2EF11603-CFD9-43E5-9AE1-828AC9E6AC14}" destId="{72430EF2-6D91-4110-9489-47EF458BE429}" srcOrd="1" destOrd="0" parTransId="{B25A0BEE-60E9-4378-B221-FC94A73A4593}" sibTransId="{11F2F7A1-0C02-4AC8-A7F4-C11FA0376E71}"/>
    <dgm:cxn modelId="{CDD95248-2D26-4107-8312-885917BA5149}" srcId="{2EF11603-CFD9-43E5-9AE1-828AC9E6AC14}" destId="{6FF02B9C-F130-4BA2-93D0-D4CF54F3A2FA}" srcOrd="3" destOrd="0" parTransId="{4B9E83AC-BE5A-4849-87CA-0786386924A2}" sibTransId="{BD1DDD44-C9E5-4FD9-AB30-396694B7403E}"/>
    <dgm:cxn modelId="{BB1C631A-4637-4F99-B5BF-958C2D955CB7}" type="presOf" srcId="{D17D66E8-DA1F-4029-BECF-27806BDE9F0F}" destId="{52CF578A-CFD1-4EF4-9CEA-D5116EF8CC0C}" srcOrd="0" destOrd="0" presId="urn:microsoft.com/office/officeart/2005/8/layout/venn3"/>
    <dgm:cxn modelId="{FE8E1042-3B6B-439F-A003-7361196850BC}" srcId="{2EF11603-CFD9-43E5-9AE1-828AC9E6AC14}" destId="{EB9B4BBC-E87A-4EA5-B6A4-8C5ACE374082}" srcOrd="2" destOrd="0" parTransId="{733894E5-27FF-4478-9075-956E18A305F7}" sibTransId="{5D7782B9-AC4F-4105-BFD7-952F3414EEC5}"/>
    <dgm:cxn modelId="{A95CC6DD-33BB-422A-9049-A5BCC34982A7}" type="presOf" srcId="{72430EF2-6D91-4110-9489-47EF458BE429}" destId="{BF17E58D-0AAF-48DE-B96F-8D4E2CC401EB}" srcOrd="0" destOrd="0" presId="urn:microsoft.com/office/officeart/2005/8/layout/venn3"/>
    <dgm:cxn modelId="{18E87BCD-5627-4D51-8DCC-8A8826013626}" srcId="{2EF11603-CFD9-43E5-9AE1-828AC9E6AC14}" destId="{4E85D025-8758-4FC7-BD48-EBF8B95DE24F}" srcOrd="4" destOrd="0" parTransId="{0C5ABD03-A0CC-47D9-ACF4-908F17C76458}" sibTransId="{E3D83582-16BD-4CED-BFBD-177AFE632C90}"/>
    <dgm:cxn modelId="{B2DA7E61-9929-4603-BBFF-B819C41057A7}" type="presOf" srcId="{6FF02B9C-F130-4BA2-93D0-D4CF54F3A2FA}" destId="{4A8E9545-7BCD-48E2-880B-BA28A1ADBFBB}" srcOrd="0" destOrd="0" presId="urn:microsoft.com/office/officeart/2005/8/layout/venn3"/>
    <dgm:cxn modelId="{0B8C44A5-6158-4D98-ADD8-BE12DE747CED}" type="presParOf" srcId="{F10BD988-E255-4EEC-A6D7-BFDFCA15A885}" destId="{52CF578A-CFD1-4EF4-9CEA-D5116EF8CC0C}" srcOrd="0" destOrd="0" presId="urn:microsoft.com/office/officeart/2005/8/layout/venn3"/>
    <dgm:cxn modelId="{D901F56D-0530-4886-B877-E122ADCEEC08}" type="presParOf" srcId="{F10BD988-E255-4EEC-A6D7-BFDFCA15A885}" destId="{2B198EA4-02CD-458E-8D05-6D174DA29F98}" srcOrd="1" destOrd="0" presId="urn:microsoft.com/office/officeart/2005/8/layout/venn3"/>
    <dgm:cxn modelId="{7E3F286B-9D19-412E-8F91-D2D964495EFD}" type="presParOf" srcId="{F10BD988-E255-4EEC-A6D7-BFDFCA15A885}" destId="{BF17E58D-0AAF-48DE-B96F-8D4E2CC401EB}" srcOrd="2" destOrd="0" presId="urn:microsoft.com/office/officeart/2005/8/layout/venn3"/>
    <dgm:cxn modelId="{E5807CDD-E0F8-4A61-B319-84A2312517D5}" type="presParOf" srcId="{F10BD988-E255-4EEC-A6D7-BFDFCA15A885}" destId="{E4840DA4-5005-41B4-81EF-592D16240141}" srcOrd="3" destOrd="0" presId="urn:microsoft.com/office/officeart/2005/8/layout/venn3"/>
    <dgm:cxn modelId="{3BE8C939-E00C-48C8-AF80-D085A1A33E52}" type="presParOf" srcId="{F10BD988-E255-4EEC-A6D7-BFDFCA15A885}" destId="{9D115729-76CB-49DE-BC4D-BF8B4435054A}" srcOrd="4" destOrd="0" presId="urn:microsoft.com/office/officeart/2005/8/layout/venn3"/>
    <dgm:cxn modelId="{55F403FB-8DE9-4386-815D-312E62CF3071}" type="presParOf" srcId="{F10BD988-E255-4EEC-A6D7-BFDFCA15A885}" destId="{7EFF56DF-7587-4579-B821-704BB6D0E4BE}" srcOrd="5" destOrd="0" presId="urn:microsoft.com/office/officeart/2005/8/layout/venn3"/>
    <dgm:cxn modelId="{04B90701-BE55-46F5-8D8D-92481C8633AF}" type="presParOf" srcId="{F10BD988-E255-4EEC-A6D7-BFDFCA15A885}" destId="{4A8E9545-7BCD-48E2-880B-BA28A1ADBFBB}" srcOrd="6" destOrd="0" presId="urn:microsoft.com/office/officeart/2005/8/layout/venn3"/>
    <dgm:cxn modelId="{FAFBF4DF-327B-4334-922D-A2B34AE095BC}" type="presParOf" srcId="{F10BD988-E255-4EEC-A6D7-BFDFCA15A885}" destId="{F90AA2DB-3CE9-4587-8F37-D4AFB94A3315}" srcOrd="7" destOrd="0" presId="urn:microsoft.com/office/officeart/2005/8/layout/venn3"/>
    <dgm:cxn modelId="{F6054DA9-1666-4E78-A109-45E005248F55}" type="presParOf" srcId="{F10BD988-E255-4EEC-A6D7-BFDFCA15A885}" destId="{5D3A1451-800F-48DB-9091-B3A5E2BE851D}" srcOrd="8" destOrd="0" presId="urn:microsoft.com/office/officeart/2005/8/layout/venn3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3" y="0"/>
            <a:ext cx="292231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F7A9592-B6EA-4031-B109-35FE13A0240F}" type="datetime1">
              <a:rPr lang="ko-KR" altLang="en-US"/>
              <a:pPr>
                <a:defRPr/>
              </a:pPr>
              <a:t>2011-12-12</a:t>
            </a:fld>
            <a:endParaRPr lang="en-US" altLang="ko-K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2231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3" y="9447764"/>
            <a:ext cx="292231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5D795EF-ABB0-4217-A209-94FB2FFE1F3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82179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79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223" y="0"/>
            <a:ext cx="2922317" cy="4979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EE86DE-105C-4A68-B225-90FA68C583D1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898" y="4724679"/>
            <a:ext cx="5394320" cy="447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22317" cy="4979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223" y="9447764"/>
            <a:ext cx="2922317" cy="497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ED9BC3-10FE-49B9-B826-F833DC34A7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287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0E642-1B9A-407A-9626-5FDFB9800C05}" type="slidenum">
              <a:rPr lang="ko-KR" altLang="en-US"/>
              <a:pPr>
                <a:defRPr/>
              </a:pPr>
              <a:t>1</a:t>
            </a:fld>
            <a:endParaRPr lang="ko-KR" altLang="en-US"/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4DC4-BB18-4D92-B55D-229803ED4EF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4DC4-BB18-4D92-B55D-229803ED4EF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4DC4-BB18-4D92-B55D-229803ED4EF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4DC4-BB18-4D92-B55D-229803ED4EF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4DC4-BB18-4D92-B55D-229803ED4EF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756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8534-7EC4-47F9-8D31-06A421C9FDE4}" type="slidenum">
              <a:rPr lang="ko-KR" altLang="en-US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3072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 txBox="1">
            <a:spLocks noGrp="1"/>
          </p:cNvSpPr>
          <p:nvPr/>
        </p:nvSpPr>
        <p:spPr>
          <a:xfrm>
            <a:off x="3818223" y="9447764"/>
            <a:ext cx="2922317" cy="49792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ECF1D82-CB74-4D4E-BD15-CB941481BB0F}" type="slidenum">
              <a:rPr lang="ko-KR" altLang="en-US" sz="1200">
                <a:latin typeface="+mn-lt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ko-KR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58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926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0490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6119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77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D9BC3-10FE-49B9-B826-F833DC34A785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996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318-80D3-43E6-9752-198C5166D586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0A6F-7ECF-48E9-9181-07494B7B82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587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1D97-7379-4F8F-9618-4AD3B4F516B5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FDD-7772-43C1-8245-E6C4CB86B1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6654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1E9C-8B9D-4682-BD70-2DBF3DA45676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DDC5-86CC-4F2B-8A76-B8F5C6D8DC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0155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FC2D4-DC69-404D-9B23-4036542AF9D6}" type="datetime1">
              <a:rPr lang="ko-KR" altLang="en-US" smtClean="0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WCC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CFB6-1094-45D0-A7C7-3D09021BD23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96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3F74-776F-4E5C-B538-606C3BBCC603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9DA3-ABD4-4438-8699-EF2DE47048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095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21FC-B4D0-4681-B948-4E76B00C8918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DA3F-29D1-4AA1-A7B3-E670022DEC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Picture 2" descr="D:\Gounee(조직위출범이후)\Gounee(조직위출범이후)\로고개발_매뉴얼개발\슬라이드템플릿\Blue\back_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005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AD12-5128-4446-89B2-C2BBAB843454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758-0B68-4EEB-8B8F-4B5542577D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99173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3585-F8F7-4550-BF2F-7C03A1020078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677-24BB-4750-98EA-9F129B0DE0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05953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D265-49FB-4377-95B0-72425987EF0B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56FE-7B7F-4B31-88DC-FEEB480FAB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32593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604C-4D46-4C44-8D2E-CD663736D656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CBA1-4145-4790-A1BB-6692F8724C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3007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A2C6-3503-4CE2-A35D-394C81771152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23F9-80B5-4350-8394-8811EDB94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45835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FFC2D4-DC69-404D-9B23-4036542AF9D6}" type="datetime1">
              <a:rPr lang="ko-KR" altLang="en-US"/>
              <a:pPr>
                <a:defRPr/>
              </a:pPr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WCC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3ECFB6-1094-45D0-A7C7-3D09021BD2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Picture 2" descr="D:\Gounee(조직위출범이후)\Gounee(조직위출범이후)\로고개발_매뉴얼개발\슬라이드템플릿\Blue\back_04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0" y="-24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19076" y="31507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diagramDrawing" Target="../diagrams/drawing3.xml"/><Relationship Id="rId4" Type="http://schemas.openxmlformats.org/officeDocument/2006/relationships/diagramData" Target="../diagrams/data2.xml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2264324" y="5711554"/>
            <a:ext cx="5043980" cy="5749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2012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세계자연보전총회 조직위원회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-319098" y="2102673"/>
            <a:ext cx="9782196" cy="1017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개요 및 개최 의의</a:t>
            </a:r>
            <a:endParaRPr lang="ko-KR" alt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WordArt 23"/>
          <p:cNvSpPr>
            <a:spLocks noChangeArrowheads="1" noChangeShapeType="1" noTextEdit="1"/>
          </p:cNvSpPr>
          <p:nvPr/>
        </p:nvSpPr>
        <p:spPr bwMode="auto">
          <a:xfrm>
            <a:off x="-319098" y="1428736"/>
            <a:ext cx="9782196" cy="8162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2012 </a:t>
            </a:r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세계자연보전총회</a:t>
            </a:r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(WCC)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050010" y="3786190"/>
            <a:ext cx="50439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2011. 12. 16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92" name="Picture 8" descr="1 Worksho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71678"/>
            <a:ext cx="6625801" cy="3917133"/>
          </a:xfrm>
          <a:noFill/>
          <a:ln>
            <a:miter lim="800000"/>
            <a:headEnd/>
            <a:tailEnd/>
          </a:ln>
        </p:spPr>
      </p:pic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-1" y="-66297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워크숍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(Workshops)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9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14393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주제 발표 및 논의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토론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 IUCN </a:t>
            </a:r>
            <a:r>
              <a:rPr lang="ko-KR" altLang="en-US" dirty="0" smtClean="0">
                <a:solidFill>
                  <a:schemeClr val="bg1"/>
                </a:solidFill>
              </a:rPr>
              <a:t>프로그램 이행사례 및 관련 활동사례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3" name="Picture 3" descr="Knowledge Caf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200" y="2071678"/>
            <a:ext cx="6627600" cy="3978676"/>
          </a:xfrm>
          <a:noFill/>
          <a:ln>
            <a:miter lim="800000"/>
            <a:headEnd/>
            <a:tailEnd/>
          </a:ln>
        </p:spPr>
      </p:pic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-1" y="-66297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지식카페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(Knowledge Café)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10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14393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주제에 대한 난상토론 </a:t>
            </a:r>
            <a:r>
              <a:rPr lang="en-US" altLang="ko-KR" dirty="0" smtClean="0">
                <a:solidFill>
                  <a:schemeClr val="bg1"/>
                </a:solidFill>
              </a:rPr>
              <a:t>(2</a:t>
            </a:r>
            <a:r>
              <a:rPr lang="ko-KR" altLang="en-US" dirty="0" smtClean="0">
                <a:solidFill>
                  <a:schemeClr val="bg1"/>
                </a:solidFill>
              </a:rPr>
              <a:t>시간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최대 </a:t>
            </a:r>
            <a:r>
              <a:rPr lang="en-US" altLang="ko-KR" dirty="0" smtClean="0">
                <a:solidFill>
                  <a:schemeClr val="bg1"/>
                </a:solidFill>
              </a:rPr>
              <a:t>12</a:t>
            </a:r>
            <a:r>
              <a:rPr lang="ko-KR" altLang="en-US" dirty="0" smtClean="0">
                <a:solidFill>
                  <a:schemeClr val="bg1"/>
                </a:solidFill>
              </a:rPr>
              <a:t>인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네트워크 구축 및 지식</a:t>
            </a:r>
            <a:r>
              <a:rPr lang="en-US" altLang="ko-KR" dirty="0" smtClean="0">
                <a:solidFill>
                  <a:schemeClr val="bg1"/>
                </a:solidFill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</a:rPr>
              <a:t>경험의 공유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7" name="Picture 5" descr="Post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200" y="2071678"/>
            <a:ext cx="6699600" cy="3976302"/>
          </a:xfrm>
          <a:noFill/>
          <a:ln>
            <a:miter lim="800000"/>
            <a:headEnd/>
            <a:tailEnd/>
          </a:ln>
        </p:spPr>
      </p:pic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-1" y="-66297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포스터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(Posters)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11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14393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학술전시 포스터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총회 전 기간 운영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보전 활동 및 주요 보전관련 연구 홍보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180529" y="-66297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보전캠퍼스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(Conservation Campus)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14393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전문트레이닝 워크숍 </a:t>
            </a:r>
            <a:r>
              <a:rPr lang="en-US" altLang="ko-KR" dirty="0" smtClean="0">
                <a:solidFill>
                  <a:schemeClr val="bg1"/>
                </a:solidFill>
              </a:rPr>
              <a:t>(0.5</a:t>
            </a:r>
            <a:r>
              <a:rPr lang="ko-KR" altLang="en-US" dirty="0" smtClean="0">
                <a:solidFill>
                  <a:schemeClr val="bg1"/>
                </a:solidFill>
              </a:rPr>
              <a:t>일</a:t>
            </a:r>
            <a:r>
              <a:rPr lang="en-US" altLang="ko-KR" dirty="0" smtClean="0">
                <a:solidFill>
                  <a:schemeClr val="bg1"/>
                </a:solidFill>
              </a:rPr>
              <a:t>~1</a:t>
            </a:r>
            <a:r>
              <a:rPr lang="ko-KR" altLang="en-US" dirty="0" smtClean="0">
                <a:solidFill>
                  <a:schemeClr val="bg1"/>
                </a:solidFill>
              </a:rPr>
              <a:t>일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보전 이슈 관련 새로운 지식이나 기술 습득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12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9" name="그림 8" descr="요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928802"/>
            <a:ext cx="6643734" cy="442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1042988" y="1326168"/>
            <a:ext cx="2952750" cy="346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종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(</a:t>
            </a:r>
            <a:r>
              <a:rPr lang="es-E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Species)</a:t>
            </a:r>
            <a:endParaRPr 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574500" name="Picture 36" descr="1 Speci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14488"/>
            <a:ext cx="3279775" cy="2185988"/>
          </a:xfrm>
          <a:noFill/>
          <a:ln>
            <a:miter lim="800000"/>
            <a:headEnd/>
            <a:tailEnd/>
          </a:ln>
        </p:spPr>
      </p:pic>
      <p:pic>
        <p:nvPicPr>
          <p:cNvPr id="574501" name="Picture 37" descr="1 Fores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714488"/>
            <a:ext cx="3279775" cy="2185988"/>
          </a:xfrm>
          <a:noFill/>
          <a:ln>
            <a:miter lim="800000"/>
            <a:headEnd/>
            <a:tailEnd/>
          </a:ln>
        </p:spPr>
      </p:pic>
      <p:pic>
        <p:nvPicPr>
          <p:cNvPr id="574502" name="Picture 38" descr="1 Wat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025" y="4445625"/>
            <a:ext cx="3281363" cy="2187575"/>
          </a:xfrm>
          <a:noFill/>
          <a:ln>
            <a:miter lim="800000"/>
            <a:headEnd/>
            <a:tailEnd/>
          </a:ln>
        </p:spPr>
      </p:pic>
      <p:pic>
        <p:nvPicPr>
          <p:cNvPr id="574503" name="Picture 39" descr="1 Futur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025" y="4445625"/>
            <a:ext cx="3281363" cy="2187575"/>
          </a:xfrm>
          <a:noFill/>
          <a:ln>
            <a:miter lim="800000"/>
            <a:headEnd/>
            <a:tailEnd/>
          </a:ln>
        </p:spPr>
      </p:pic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252537" y="-66297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3200" b="1" dirty="0" err="1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파빌리온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(Pavilion)</a:t>
            </a:r>
            <a:endParaRPr lang="ko-KR" altLang="en-US" sz="3200" b="1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13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214942" y="1326168"/>
            <a:ext cx="2952750" cy="346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 smtClean="0">
                <a:solidFill>
                  <a:schemeClr val="bg1"/>
                </a:solidFill>
              </a:rPr>
              <a:t>숲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(Forests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42988" y="4061432"/>
            <a:ext cx="2952750" cy="346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 smtClean="0">
                <a:solidFill>
                  <a:schemeClr val="bg1"/>
                </a:solidFill>
              </a:rPr>
              <a:t>미래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(Futures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214942" y="4061432"/>
            <a:ext cx="2952750" cy="346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(Water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85723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 환경보전 모범사례 및 선진 환경 정책 홍보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ounee(조직위출범이후)\Gounee(조직위출범이후)\로고개발_매뉴얼개발\슬라이드템플릿\Blue\back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0" y="1800043"/>
            <a:ext cx="9143999" cy="1057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2012 WCC </a:t>
            </a:r>
            <a:r>
              <a:rPr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개최 의의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448" y="6515647"/>
            <a:ext cx="482288" cy="307777"/>
          </a:xfr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HY견고딕" pitchFamily="18" charset="-127"/>
                <a:ea typeface="HY견고딕" pitchFamily="18" charset="-127"/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1. 2012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년이 가지는 의미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세계 환경정책의 터닝포인트</a:t>
            </a:r>
            <a:r>
              <a:rPr lang="en-US" altLang="ko-KR" dirty="0" smtClean="0"/>
              <a:t>(Turning Point)</a:t>
            </a:r>
            <a:endParaRPr lang="ko-KR" altLang="en-US" dirty="0"/>
          </a:p>
        </p:txBody>
      </p:sp>
      <p:pic>
        <p:nvPicPr>
          <p:cNvPr id="8" name="그림 7" descr="r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3322327" cy="1432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242886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UN </a:t>
            </a:r>
            <a:r>
              <a:rPr lang="ko-KR" altLang="en-US" sz="2000" dirty="0" err="1" smtClean="0"/>
              <a:t>지속가능한</a:t>
            </a:r>
            <a:r>
              <a:rPr lang="ko-KR" altLang="en-US" sz="2000" dirty="0" smtClean="0"/>
              <a:t> 발전 정상회의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786058"/>
            <a:ext cx="34290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일시 </a:t>
            </a:r>
            <a:r>
              <a:rPr lang="en-US" altLang="ko-KR" sz="1800" dirty="0" smtClean="0"/>
              <a:t>: 2012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20~22</a:t>
            </a:r>
          </a:p>
          <a:p>
            <a:r>
              <a:rPr lang="ko-KR" altLang="en-US" sz="1800" dirty="0" smtClean="0"/>
              <a:t>장소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브라질 </a:t>
            </a:r>
            <a:r>
              <a:rPr lang="ko-KR" altLang="en-US" sz="1800" dirty="0" err="1" smtClean="0"/>
              <a:t>리우</a:t>
            </a:r>
            <a:r>
              <a:rPr lang="ko-KR" altLang="en-US" sz="1800" dirty="0" smtClean="0"/>
              <a:t> 데 </a:t>
            </a:r>
            <a:r>
              <a:rPr lang="ko-KR" altLang="en-US" sz="1800" dirty="0" err="1" smtClean="0"/>
              <a:t>자네이루</a:t>
            </a:r>
            <a:endParaRPr lang="ko-KR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4874" y="395531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향후 </a:t>
            </a:r>
            <a:r>
              <a:rPr lang="ko-KR" altLang="en-US" sz="1800" dirty="0" smtClean="0">
                <a:solidFill>
                  <a:srgbClr val="0070C0"/>
                </a:solidFill>
              </a:rPr>
              <a:t>전 세계 환경정책의 방향을 제시</a:t>
            </a:r>
            <a:r>
              <a:rPr lang="ko-KR" altLang="en-US" sz="1800" dirty="0" smtClean="0"/>
              <a:t>할 것으로 예상</a:t>
            </a:r>
            <a:endParaRPr lang="ko-KR" altLang="en-US" sz="1800" dirty="0"/>
          </a:p>
        </p:txBody>
      </p:sp>
      <p:sp>
        <p:nvSpPr>
          <p:cNvPr id="14" name="오른쪽 화살표 13"/>
          <p:cNvSpPr/>
          <p:nvPr/>
        </p:nvSpPr>
        <p:spPr>
          <a:xfrm>
            <a:off x="785146" y="397192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86116" y="4500570"/>
            <a:ext cx="2214578" cy="5715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Rio+20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857752" y="5500702"/>
            <a:ext cx="2214578" cy="571504"/>
          </a:xfrm>
          <a:prstGeom prst="roundRect">
            <a:avLst>
              <a:gd name="adj" fmla="val 50000"/>
            </a:avLst>
          </a:prstGeom>
          <a:solidFill>
            <a:srgbClr val="97B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/>
              <a:t>지속 가능한 발전 실행체계 구축</a:t>
            </a:r>
            <a:endParaRPr lang="ko-KR" altLang="en-US" sz="18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85918" y="5500702"/>
            <a:ext cx="2214578" cy="571504"/>
          </a:xfrm>
          <a:prstGeom prst="roundRect">
            <a:avLst>
              <a:gd name="adj" fmla="val 50000"/>
            </a:avLst>
          </a:prstGeom>
          <a:solidFill>
            <a:srgbClr val="97B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/>
              <a:t>녹색경제 및 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ko-KR" altLang="en-US" sz="1800" dirty="0" smtClean="0"/>
              <a:t>빈곤퇴치</a:t>
            </a:r>
            <a:endParaRPr lang="ko-KR" altLang="en-US" sz="1800" dirty="0"/>
          </a:p>
        </p:txBody>
      </p:sp>
      <p:cxnSp>
        <p:nvCxnSpPr>
          <p:cNvPr id="32" name="꺾인 연결선 31"/>
          <p:cNvCxnSpPr>
            <a:stCxn id="18" idx="0"/>
            <a:endCxn id="16" idx="2"/>
          </p:cNvCxnSpPr>
          <p:nvPr/>
        </p:nvCxnSpPr>
        <p:spPr>
          <a:xfrm rot="5400000" flipH="1" flipV="1">
            <a:off x="3428992" y="4536289"/>
            <a:ext cx="428628" cy="15001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17" idx="0"/>
            <a:endCxn id="16" idx="2"/>
          </p:cNvCxnSpPr>
          <p:nvPr/>
        </p:nvCxnSpPr>
        <p:spPr>
          <a:xfrm rot="16200000" flipV="1">
            <a:off x="4964909" y="4500570"/>
            <a:ext cx="428628" cy="15716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1. 2012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년이 가지는 의미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주요 환경회의 개최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00100" y="5072074"/>
            <a:ext cx="7143800" cy="92869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환경관련 </a:t>
            </a:r>
            <a:r>
              <a:rPr lang="ko-KR" altLang="en-US" dirty="0" smtClean="0">
                <a:solidFill>
                  <a:schemeClr val="tx1"/>
                </a:solidFill>
              </a:rPr>
              <a:t>주요이슈들이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RIO+20 </a:t>
            </a:r>
            <a:r>
              <a:rPr lang="ko-KR" altLang="en-US" dirty="0" smtClean="0">
                <a:solidFill>
                  <a:schemeClr val="tx1"/>
                </a:solidFill>
              </a:rPr>
              <a:t>정상회의 결과를 바탕으로 논의될 전망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16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14" name="그림 13" descr="2011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2857520" cy="840447"/>
          </a:xfrm>
          <a:prstGeom prst="rect">
            <a:avLst/>
          </a:prstGeom>
        </p:spPr>
      </p:pic>
      <p:pic>
        <p:nvPicPr>
          <p:cNvPr id="15" name="그림 14" descr="logo-cbd-text-e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614274"/>
            <a:ext cx="1409700" cy="619125"/>
          </a:xfrm>
          <a:prstGeom prst="rect">
            <a:avLst/>
          </a:prstGeom>
        </p:spPr>
      </p:pic>
      <p:pic>
        <p:nvPicPr>
          <p:cNvPr id="16" name="그림 15" descr="Ramsar_COP11LogoSmall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857364"/>
            <a:ext cx="1357322" cy="1504920"/>
          </a:xfrm>
          <a:prstGeom prst="rect">
            <a:avLst/>
          </a:prstGeom>
        </p:spPr>
      </p:pic>
      <p:pic>
        <p:nvPicPr>
          <p:cNvPr id="17" name="그림 16" descr="logo-cbd-leaf-lin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068" y="2571744"/>
            <a:ext cx="495300" cy="619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2910" y="3571876"/>
            <a:ext cx="2786082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B0F0"/>
                </a:solidFill>
              </a:rPr>
              <a:t>기후변화협약 제</a:t>
            </a:r>
            <a:r>
              <a:rPr lang="en-US" altLang="ko-KR" sz="1600" dirty="0" smtClean="0">
                <a:solidFill>
                  <a:srgbClr val="00B0F0"/>
                </a:solidFill>
              </a:rPr>
              <a:t>18</a:t>
            </a:r>
            <a:r>
              <a:rPr lang="ko-KR" altLang="en-US" sz="1600" dirty="0" smtClean="0">
                <a:solidFill>
                  <a:srgbClr val="00B0F0"/>
                </a:solidFill>
              </a:rPr>
              <a:t>차 </a:t>
            </a:r>
            <a:r>
              <a:rPr lang="en-US" altLang="ko-KR" sz="1600" dirty="0" smtClean="0">
                <a:solidFill>
                  <a:srgbClr val="00B0F0"/>
                </a:solidFill>
              </a:rPr>
              <a:t/>
            </a:r>
            <a:br>
              <a:rPr lang="en-US" altLang="ko-KR" sz="1600" dirty="0" smtClean="0">
                <a:solidFill>
                  <a:srgbClr val="00B0F0"/>
                </a:solidFill>
              </a:rPr>
            </a:br>
            <a:r>
              <a:rPr lang="ko-KR" altLang="en-US" sz="1600" dirty="0" smtClean="0">
                <a:solidFill>
                  <a:srgbClr val="00B0F0"/>
                </a:solidFill>
              </a:rPr>
              <a:t>당사국 총회</a:t>
            </a:r>
            <a:r>
              <a:rPr lang="en-US" altLang="ko-KR" sz="1600" dirty="0" smtClean="0">
                <a:solidFill>
                  <a:srgbClr val="00B0F0"/>
                </a:solidFill>
              </a:rPr>
              <a:t>(COP 18)</a:t>
            </a:r>
          </a:p>
          <a:p>
            <a:r>
              <a:rPr lang="ko-KR" altLang="en-US" sz="1600" dirty="0" smtClean="0"/>
              <a:t>일</a:t>
            </a:r>
            <a:r>
              <a:rPr lang="ko-KR" altLang="en-US" sz="1600" dirty="0" smtClean="0"/>
              <a:t>시 </a:t>
            </a:r>
            <a:r>
              <a:rPr lang="en-US" altLang="ko-KR" sz="1600" dirty="0" smtClean="0"/>
              <a:t>: 11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26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~12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일</a:t>
            </a:r>
            <a:endParaRPr lang="en-US" altLang="ko-KR" sz="1600" dirty="0" smtClean="0"/>
          </a:p>
          <a:p>
            <a:r>
              <a:rPr lang="ko-KR" altLang="en-US" sz="1600" dirty="0" smtClean="0"/>
              <a:t>장</a:t>
            </a:r>
            <a:r>
              <a:rPr lang="ko-KR" altLang="en-US" sz="1600" dirty="0" smtClean="0"/>
              <a:t>소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카타르 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4744" y="3571876"/>
            <a:ext cx="257176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B050"/>
                </a:solidFill>
              </a:rPr>
              <a:t>생물다양성협</a:t>
            </a:r>
            <a:r>
              <a:rPr lang="ko-KR" altLang="en-US" sz="1600" dirty="0" smtClean="0">
                <a:solidFill>
                  <a:srgbClr val="00B050"/>
                </a:solidFill>
              </a:rPr>
              <a:t>약 </a:t>
            </a:r>
            <a:r>
              <a:rPr lang="ko-KR" altLang="en-US" sz="1600" dirty="0" smtClean="0">
                <a:solidFill>
                  <a:srgbClr val="00B050"/>
                </a:solidFill>
              </a:rPr>
              <a:t>제</a:t>
            </a:r>
            <a:r>
              <a:rPr lang="en-US" altLang="ko-KR" sz="1600" dirty="0" smtClean="0">
                <a:solidFill>
                  <a:srgbClr val="00B050"/>
                </a:solidFill>
              </a:rPr>
              <a:t>11</a:t>
            </a:r>
            <a:r>
              <a:rPr lang="ko-KR" altLang="en-US" sz="1600" dirty="0" smtClean="0">
                <a:solidFill>
                  <a:srgbClr val="00B050"/>
                </a:solidFill>
              </a:rPr>
              <a:t>차</a:t>
            </a:r>
            <a:r>
              <a:rPr lang="en-US" altLang="ko-KR" sz="1600" dirty="0" smtClean="0">
                <a:solidFill>
                  <a:srgbClr val="00B050"/>
                </a:solidFill>
              </a:rPr>
              <a:t/>
            </a:r>
            <a:br>
              <a:rPr lang="en-US" altLang="ko-KR" sz="1600" dirty="0" smtClean="0">
                <a:solidFill>
                  <a:srgbClr val="00B050"/>
                </a:solidFill>
              </a:rPr>
            </a:br>
            <a:r>
              <a:rPr lang="ko-KR" altLang="en-US" sz="1600" dirty="0" smtClean="0">
                <a:solidFill>
                  <a:srgbClr val="00B050"/>
                </a:solidFill>
              </a:rPr>
              <a:t>당사국 총회 </a:t>
            </a:r>
            <a:r>
              <a:rPr lang="en-US" altLang="ko-KR" sz="1600" dirty="0" smtClean="0">
                <a:solidFill>
                  <a:srgbClr val="00B050"/>
                </a:solidFill>
              </a:rPr>
              <a:t>(COP 11)</a:t>
            </a:r>
          </a:p>
          <a:p>
            <a:r>
              <a:rPr lang="ko-KR" altLang="en-US" sz="1600" dirty="0" smtClean="0"/>
              <a:t>일</a:t>
            </a:r>
            <a:r>
              <a:rPr lang="ko-KR" altLang="en-US" sz="1600" dirty="0" smtClean="0"/>
              <a:t>시 </a:t>
            </a:r>
            <a:r>
              <a:rPr lang="en-US" altLang="ko-KR" sz="1600" dirty="0" smtClean="0"/>
              <a:t>: 10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~19</a:t>
            </a:r>
            <a:r>
              <a:rPr lang="ko-KR" altLang="en-US" sz="1600" dirty="0" smtClean="0"/>
              <a:t>일</a:t>
            </a:r>
            <a:endParaRPr lang="en-US" altLang="ko-KR" sz="1600" dirty="0" smtClean="0"/>
          </a:p>
          <a:p>
            <a:r>
              <a:rPr lang="ko-KR" altLang="en-US" sz="1600" dirty="0" smtClean="0"/>
              <a:t>장</a:t>
            </a:r>
            <a:r>
              <a:rPr lang="ko-KR" altLang="en-US" sz="1600" dirty="0" smtClean="0"/>
              <a:t>소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인도</a:t>
            </a:r>
            <a:endParaRPr lang="en-US" altLang="ko-KR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3571876"/>
            <a:ext cx="2571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accent4"/>
                </a:solidFill>
              </a:rPr>
              <a:t>제 </a:t>
            </a:r>
            <a:r>
              <a:rPr lang="en-US" altLang="ko-KR" sz="1600" dirty="0" smtClean="0">
                <a:solidFill>
                  <a:schemeClr val="accent4"/>
                </a:solidFill>
              </a:rPr>
              <a:t>11</a:t>
            </a:r>
            <a:r>
              <a:rPr lang="ko-KR" altLang="en-US" sz="1600" dirty="0" smtClean="0">
                <a:solidFill>
                  <a:schemeClr val="accent4"/>
                </a:solidFill>
              </a:rPr>
              <a:t>차 </a:t>
            </a:r>
            <a:r>
              <a:rPr lang="ko-KR" altLang="en-US" sz="1600" dirty="0" err="1" smtClean="0">
                <a:solidFill>
                  <a:schemeClr val="accent4"/>
                </a:solidFill>
              </a:rPr>
              <a:t>람사르</a:t>
            </a:r>
            <a:r>
              <a:rPr lang="ko-KR" altLang="en-US" sz="1600" dirty="0" smtClean="0">
                <a:solidFill>
                  <a:schemeClr val="accent4"/>
                </a:solidFill>
              </a:rPr>
              <a:t> 총회</a:t>
            </a:r>
            <a:endParaRPr lang="en-US" altLang="ko-KR" sz="1600" dirty="0" smtClean="0">
              <a:solidFill>
                <a:schemeClr val="accent4"/>
              </a:solidFill>
            </a:endParaRPr>
          </a:p>
          <a:p>
            <a:r>
              <a:rPr lang="ko-KR" altLang="en-US" sz="1600" dirty="0" smtClean="0"/>
              <a:t>일시 </a:t>
            </a:r>
            <a:r>
              <a:rPr lang="en-US" altLang="ko-KR" sz="1600" dirty="0" smtClean="0"/>
              <a:t>: 7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~13</a:t>
            </a:r>
            <a:r>
              <a:rPr lang="ko-KR" altLang="en-US" sz="1600" dirty="0" smtClean="0"/>
              <a:t>일</a:t>
            </a:r>
            <a:endParaRPr lang="en-US" altLang="ko-KR" sz="1600" dirty="0" smtClean="0"/>
          </a:p>
          <a:p>
            <a:r>
              <a:rPr lang="ko-KR" altLang="en-US" sz="1600" dirty="0" smtClean="0"/>
              <a:t>장소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루마니아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1. 2012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년이 가지는 의미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자연보전의 정책에 대한 재설정 계기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000240"/>
            <a:ext cx="7500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Rio+20 </a:t>
            </a:r>
            <a:r>
              <a:rPr lang="ko-KR" altLang="en-US" sz="2000" dirty="0" smtClean="0"/>
              <a:t>정상회의와 </a:t>
            </a:r>
            <a:r>
              <a:rPr lang="en-US" altLang="ko-KR" sz="2000" dirty="0" smtClean="0"/>
              <a:t>CBD, UNFCC, </a:t>
            </a:r>
            <a:r>
              <a:rPr lang="ko-KR" altLang="en-US" sz="2000" dirty="0" err="1" smtClean="0"/>
              <a:t>람사르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등</a:t>
            </a:r>
            <a:endParaRPr lang="en-US" altLang="ko-KR" sz="2000" dirty="0" smtClean="0"/>
          </a:p>
          <a:p>
            <a:r>
              <a:rPr lang="ko-KR" altLang="en-US" sz="2000" dirty="0" smtClean="0">
                <a:solidFill>
                  <a:srgbClr val="FF0000"/>
                </a:solidFill>
              </a:rPr>
              <a:t>세계 환경정책의 주요 의사결정이 이루어 지는 </a:t>
            </a:r>
            <a:r>
              <a:rPr lang="en-US" altLang="ko-KR" sz="2000" dirty="0" smtClean="0"/>
              <a:t>2012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!</a:t>
            </a:r>
            <a:endParaRPr lang="ko-KR" altLang="en-US" sz="20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2928934"/>
            <a:ext cx="7143800" cy="8572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>
                <a:solidFill>
                  <a:schemeClr val="bg1"/>
                </a:solidFill>
              </a:rPr>
              <a:t>다른 주요 환경회의 결과를 모두 아우르는 회의로 </a:t>
            </a:r>
            <a:r>
              <a:rPr lang="en-US" altLang="ko-KR" sz="2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IUCN</a:t>
            </a:r>
            <a:r>
              <a:rPr lang="ko-KR" altLang="en-US" sz="2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세계자연보전총회 </a:t>
            </a:r>
            <a:r>
              <a:rPr lang="ko-KR" altLang="en-US" sz="2300" dirty="0" smtClean="0">
                <a:solidFill>
                  <a:schemeClr val="bg1"/>
                </a:solidFill>
              </a:rPr>
              <a:t>개최</a:t>
            </a:r>
            <a:endParaRPr lang="ko-KR" altLang="en-US" sz="23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3929066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자연보전과 관련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가장 큰 규모의 국제회의 개최로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지난 성과를 살피고 </a:t>
            </a:r>
            <a:r>
              <a:rPr lang="ko-KR" altLang="en-US" sz="2000" dirty="0" smtClean="0">
                <a:solidFill>
                  <a:srgbClr val="F6530A"/>
                </a:solidFill>
              </a:rPr>
              <a:t>새로운 방향을 전 세계에 제시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sp>
        <p:nvSpPr>
          <p:cNvPr id="12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17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13" name="그림 12" descr="아마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72074"/>
            <a:ext cx="2071702" cy="1381135"/>
          </a:xfrm>
          <a:prstGeom prst="rect">
            <a:avLst/>
          </a:prstGeom>
        </p:spPr>
      </p:pic>
      <p:pic>
        <p:nvPicPr>
          <p:cNvPr id="14" name="그림 13" descr="imagesCA7CE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071730"/>
            <a:ext cx="2143140" cy="1403436"/>
          </a:xfrm>
          <a:prstGeom prst="rect">
            <a:avLst/>
          </a:prstGeom>
        </p:spPr>
      </p:pic>
      <p:pic>
        <p:nvPicPr>
          <p:cNvPr id="15" name="그림 14" descr="tig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072074"/>
            <a:ext cx="2143140" cy="1379249"/>
          </a:xfrm>
          <a:prstGeom prst="rect">
            <a:avLst/>
          </a:prstGeom>
        </p:spPr>
      </p:pic>
      <p:pic>
        <p:nvPicPr>
          <p:cNvPr id="16" name="그림 15" descr="img_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1628140" cy="637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글머리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214818"/>
            <a:ext cx="347723" cy="3578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49DA3-ABD4-4438-8699-EF2DE4704830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49DA3-ABD4-4438-8699-EF2DE47048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한국적 환경주제의 확산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18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한국적 특성을 반영한 </a:t>
            </a:r>
            <a:r>
              <a:rPr lang="ko-KR" altLang="en-US" dirty="0" err="1" smtClean="0"/>
              <a:t>발의안</a:t>
            </a:r>
            <a:r>
              <a:rPr lang="ko-KR" altLang="en-US" dirty="0" smtClean="0"/>
              <a:t> 개발</a:t>
            </a:r>
            <a:r>
              <a:rPr lang="en-US" altLang="ko-KR" dirty="0" smtClean="0"/>
              <a:t>·</a:t>
            </a:r>
            <a:r>
              <a:rPr lang="ko-KR" altLang="en-US" dirty="0" smtClean="0"/>
              <a:t>제시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71678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F6530A"/>
                </a:solidFill>
              </a:rPr>
              <a:t>발의안</a:t>
            </a:r>
            <a:r>
              <a:rPr lang="en-US" altLang="ko-KR" sz="2000" dirty="0" smtClean="0">
                <a:solidFill>
                  <a:srgbClr val="F6530A"/>
                </a:solidFill>
              </a:rPr>
              <a:t>(Motion)</a:t>
            </a:r>
            <a:r>
              <a:rPr lang="ko-KR" altLang="en-US" sz="2000" dirty="0" smtClean="0">
                <a:solidFill>
                  <a:srgbClr val="F6530A"/>
                </a:solidFill>
              </a:rPr>
              <a:t>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총회가 채택하는 결의문이나 권고문의 초안</a:t>
            </a:r>
            <a:r>
              <a:rPr lang="en-US" altLang="ko-KR" sz="2000" dirty="0" smtClean="0"/>
              <a:t>,</a:t>
            </a:r>
          </a:p>
          <a:p>
            <a:r>
              <a:rPr lang="en-US" altLang="ko-KR" sz="2000" dirty="0" smtClean="0"/>
              <a:t>                          </a:t>
            </a:r>
            <a:r>
              <a:rPr lang="ko-KR" altLang="en-US" sz="2000" dirty="0" smtClean="0"/>
              <a:t>향후 </a:t>
            </a:r>
            <a:r>
              <a:rPr lang="en-US" altLang="ko-KR" sz="2000" dirty="0" smtClean="0"/>
              <a:t>IUCN</a:t>
            </a:r>
            <a:r>
              <a:rPr lang="ko-KR" altLang="en-US" sz="2000" dirty="0" smtClean="0"/>
              <a:t>의 정책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프로그램의 방향 제시 </a:t>
            </a:r>
            <a:r>
              <a:rPr lang="en-US" altLang="ko-KR" sz="2000" dirty="0" smtClean="0"/>
              <a:t>                           </a:t>
            </a:r>
            <a:endParaRPr lang="ko-KR" altLang="en-US" sz="2000" dirty="0"/>
          </a:p>
        </p:txBody>
      </p:sp>
      <p:graphicFrame>
        <p:nvGraphicFramePr>
          <p:cNvPr id="13" name="다이어그램 12"/>
          <p:cNvGraphicFramePr/>
          <p:nvPr>
            <p:extLst>
              <p:ext uri="{D42A27DB-BD31-4B8C-83A1-F6EECF244321}">
                <p14:modId xmlns="" xmlns:p14="http://schemas.microsoft.com/office/powerpoint/2010/main" val="1764587426"/>
              </p:ext>
            </p:extLst>
          </p:nvPr>
        </p:nvGraphicFramePr>
        <p:xfrm>
          <a:off x="2000232" y="2857496"/>
          <a:ext cx="421484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모서리가 둥근 직사각형 13"/>
          <p:cNvSpPr/>
          <p:nvPr/>
        </p:nvSpPr>
        <p:spPr>
          <a:xfrm>
            <a:off x="3500430" y="3500438"/>
            <a:ext cx="857256" cy="42862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채택</a:t>
            </a:r>
            <a:endParaRPr lang="ko-KR" alt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57224" y="4572008"/>
            <a:ext cx="7286676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dirty="0" smtClean="0"/>
              <a:t>2012 </a:t>
            </a:r>
            <a:r>
              <a:rPr lang="ko-KR" altLang="en-US" dirty="0" smtClean="0">
                <a:solidFill>
                  <a:schemeClr val="tx1"/>
                </a:solidFill>
              </a:rPr>
              <a:t>세계자연보전총회의 성공적인 개최 </a:t>
            </a:r>
            <a:r>
              <a:rPr lang="ko-KR" altLang="en-US" dirty="0" smtClean="0"/>
              <a:t>및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tx1"/>
                </a:solidFill>
              </a:rPr>
              <a:t>주도적인 역할을 </a:t>
            </a:r>
            <a:r>
              <a:rPr lang="ko-KR" altLang="en-US" dirty="0" smtClean="0"/>
              <a:t>하기 위해서 </a:t>
            </a:r>
            <a:r>
              <a:rPr lang="ko-KR" altLang="en-US" dirty="0" smtClean="0">
                <a:solidFill>
                  <a:srgbClr val="FF0000"/>
                </a:solidFill>
              </a:rPr>
              <a:t>한국적 특성을 반영한 논의주제를 개발하고 참여</a:t>
            </a:r>
            <a:r>
              <a:rPr lang="ko-KR" altLang="en-US" dirty="0" smtClean="0"/>
              <a:t>하는 것이 필요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1" name="Text Box 35"/>
          <p:cNvSpPr txBox="1">
            <a:spLocks noChangeArrowheads="1"/>
          </p:cNvSpPr>
          <p:nvPr/>
        </p:nvSpPr>
        <p:spPr bwMode="auto">
          <a:xfrm>
            <a:off x="1677401" y="4766341"/>
            <a:ext cx="65" cy="4985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sz="3600" b="1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786050" y="2643182"/>
            <a:ext cx="4039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r>
              <a:rPr lang="en-US" altLang="ko-KR" sz="3200" b="1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2012 WCC </a:t>
            </a:r>
            <a:r>
              <a:rPr lang="ko-KR" altLang="en-US" sz="3200" b="1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개요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786050" y="4023834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r>
              <a:rPr lang="en-US" altLang="ko-KR" sz="3200" b="1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2012 WCC </a:t>
            </a:r>
            <a:r>
              <a:rPr lang="ko-KR" altLang="en-US" sz="3200" b="1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개최 의의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26696" y="6515647"/>
            <a:ext cx="360040" cy="307777"/>
          </a:xfr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400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0" y="836712"/>
            <a:ext cx="9143999" cy="1017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순 서</a:t>
            </a:r>
            <a:endParaRPr lang="ko-KR" alt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한국적 환경주제의 확산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19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8882971"/>
              </p:ext>
            </p:extLst>
          </p:nvPr>
        </p:nvGraphicFramePr>
        <p:xfrm>
          <a:off x="928662" y="857232"/>
          <a:ext cx="7344816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47252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DMZ </a:t>
                      </a:r>
                      <a:r>
                        <a:rPr lang="ko-KR" alt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보전 전략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녹색성장과 “자연 </a:t>
                      </a:r>
                      <a:r>
                        <a:rPr lang="en-US" altLang="ko-KR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+”</a:t>
                      </a:r>
                      <a:r>
                        <a:rPr lang="ko-KR" altLang="en-US" sz="17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세계 전략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신뢰와 협동을 기반으로 한 공유재산의 보전 및 이용방안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백두대간의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지속가능한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이용 및 보전을 위한 협력</a:t>
                      </a:r>
                      <a:endParaRPr lang="ko-KR" altLang="en-US" sz="1700" dirty="0">
                        <a:latin typeface="+mn-lt"/>
                      </a:endParaRP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저어새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서식지 보전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갯벌의 보전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지역해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황해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생물다양성 보전을 위한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한ㆍ중ㆍ일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공동프로젝트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아시아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태평양지역 생물다양성관측네트워크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(AP-BON) 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구축 및 운영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서식처 보전 및 복원을 위한 동북아 생태네트워크 이니셔티브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섬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연안지역 생태지식 보전을 통한 생물문화다양성의 확산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황사피해 저감을 위한 국제사회 협력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자연재해에 의한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환경피해 예방 및 대응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동아시아 수산관리 국제기구 구성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미래형 생태도시 조성 촉구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남남협력을 통한 생물다양성 보전</a:t>
                      </a:r>
                    </a:p>
                  </a:txBody>
                  <a:tcPr/>
                </a:tc>
              </a:tr>
              <a:tr h="24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</a:t>
                      </a:r>
                      <a:r>
                        <a:rPr lang="ko-KR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철새동시센서스를 위한 국제협력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글머리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214554"/>
            <a:ext cx="476191" cy="476191"/>
          </a:xfrm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한국적 환경주제의 확산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20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포럼</a:t>
            </a:r>
            <a:r>
              <a:rPr lang="en-US" altLang="ko-KR" dirty="0" smtClean="0"/>
              <a:t>·</a:t>
            </a:r>
            <a:r>
              <a:rPr lang="ko-KR" altLang="en-US" dirty="0" smtClean="0"/>
              <a:t>이벤트를 통한 확산</a:t>
            </a:r>
            <a:endParaRPr lang="ko-KR" altLang="en-US" dirty="0"/>
          </a:p>
        </p:txBody>
      </p:sp>
      <p:graphicFrame>
        <p:nvGraphicFramePr>
          <p:cNvPr id="15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0008498"/>
              </p:ext>
            </p:extLst>
          </p:nvPr>
        </p:nvGraphicFramePr>
        <p:xfrm>
          <a:off x="1071538" y="2714620"/>
          <a:ext cx="6286544" cy="3214708"/>
        </p:xfrm>
        <a:graphic>
          <a:graphicData uri="http://schemas.openxmlformats.org/drawingml/2006/table">
            <a:tbl>
              <a:tblPr/>
              <a:tblGrid>
                <a:gridCol w="4662999"/>
                <a:gridCol w="1623545"/>
              </a:tblGrid>
              <a:tr h="22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Theme</a:t>
                      </a:r>
                      <a:endParaRPr lang="fr-CH" sz="140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이벤트 개수</a:t>
                      </a:r>
                      <a:endParaRPr lang="fr-CH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워크숍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i="0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생물다양성 보전 및 가치평가</a:t>
                      </a:r>
                      <a:endParaRPr lang="fr-CH" sz="1400" b="1" i="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36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자연의 이익공유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자연에 기반한 기후변화 대응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30</a:t>
                      </a:r>
                      <a:endParaRPr lang="en-US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식량안보를 위한 생태계 관리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녹색경제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14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 총계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(120)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기타 이벤트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지식카페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160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포스터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200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보전캠퍼스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50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이벤트 합계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410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총 포럼 개수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(530)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24" y="214311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6530A"/>
                </a:solidFill>
              </a:rPr>
              <a:t> 유형별 포럼 이벤트 현황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16" descr="글머리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214554"/>
            <a:ext cx="476191" cy="476191"/>
          </a:xfrm>
        </p:spPr>
      </p:pic>
      <p:sp>
        <p:nvSpPr>
          <p:cNvPr id="6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한국적 환경주제의 확산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21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910387" y="3743751"/>
            <a:ext cx="7590703" cy="312296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62506" tIns="35717" rIns="62506" bIns="35717">
            <a:spAutoFit/>
          </a:bodyPr>
          <a:lstStyle/>
          <a:p>
            <a:pPr algn="l" defTabSz="914145">
              <a:spcBef>
                <a:spcPts val="0"/>
              </a:spcBef>
              <a:spcAft>
                <a:spcPts val="1266"/>
              </a:spcAft>
              <a:buClr>
                <a:srgbClr val="F6530A"/>
              </a:buClr>
              <a:buSzPct val="100000"/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rgbClr val="F6530A"/>
                </a:solidFill>
                <a:latin typeface="+mn-lt"/>
                <a:cs typeface="Arial" pitchFamily="34" charset="0"/>
                <a:sym typeface="Arial" pitchFamily="34" charset="0"/>
              </a:rPr>
              <a:t> 한국 제안서 내용</a:t>
            </a:r>
            <a:endParaRPr lang="en-US" altLang="ko-KR" sz="2000" b="1" dirty="0" smtClean="0">
              <a:solidFill>
                <a:srgbClr val="F6530A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algn="l" defTabSz="914145">
              <a:spcBef>
                <a:spcPts val="0"/>
              </a:spcBef>
              <a:spcAft>
                <a:spcPts val="1266"/>
              </a:spcAft>
              <a:buClr>
                <a:srgbClr val="000000"/>
              </a:buClr>
              <a:buSzPct val="100000"/>
            </a:pPr>
            <a:r>
              <a:rPr lang="en-US" altLang="ko-KR" sz="2000" b="1" dirty="0" smtClean="0">
                <a:solidFill>
                  <a:srgbClr val="F6530A"/>
                </a:solidFill>
                <a:latin typeface="+mn-lt"/>
                <a:cs typeface="Arial" pitchFamily="34" charset="0"/>
                <a:sym typeface="Arial" pitchFamily="34" charset="0"/>
              </a:rPr>
              <a:t>      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지정워크숍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altLang="ko-KR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1093" lvl="1" algn="l" defTabSz="914145">
              <a:lnSpc>
                <a:spcPct val="75000"/>
              </a:lnSpc>
              <a:spcBef>
                <a:spcPts val="0"/>
              </a:spcBef>
              <a:spcAft>
                <a:spcPts val="844"/>
              </a:spcAft>
              <a:buClr>
                <a:srgbClr val="000000"/>
              </a:buClr>
              <a:buSzPct val="100000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   - 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필수주제 워크숍 및 공모주제 워크숍 구성</a:t>
            </a:r>
            <a:endParaRPr lang="en-US" altLang="ko-KR" sz="15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1093" lvl="1" algn="l" defTabSz="914145">
              <a:lnSpc>
                <a:spcPct val="75000"/>
              </a:lnSpc>
              <a:spcBef>
                <a:spcPts val="0"/>
              </a:spcBef>
              <a:spcAft>
                <a:spcPts val="844"/>
              </a:spcAft>
              <a:buClr>
                <a:srgbClr val="000000"/>
              </a:buClr>
              <a:buSzPct val="100000"/>
            </a:pPr>
            <a:r>
              <a:rPr lang="en-US" altLang="ko-KR" sz="15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    (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필수주제 워크숍 예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DMZ 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보전전략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녹색성장 등 한국특성 주제로 구성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  <a:p>
            <a:pPr marL="526843" lvl="1" indent="-285750" algn="l" defTabSz="914145">
              <a:spcBef>
                <a:spcPts val="0"/>
              </a:spcBef>
              <a:spcAft>
                <a:spcPts val="844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ko-KR" altLang="en-US" sz="1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신청워크숍</a:t>
            </a:r>
            <a:endParaRPr lang="en-US" altLang="ko-KR" sz="1600" b="1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1093" lvl="1" algn="l" defTabSz="914145">
              <a:spcBef>
                <a:spcPts val="0"/>
              </a:spcBef>
              <a:spcAft>
                <a:spcPts val="844"/>
              </a:spcAft>
              <a:buClr>
                <a:srgbClr val="000000"/>
              </a:buClr>
              <a:buSzPct val="100000"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   - </a:t>
            </a:r>
            <a:r>
              <a:rPr lang="ko-KR" altLang="en-US" sz="16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발의안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워크숍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(16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개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), 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세계공원청장회의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세계지방정부정상포럼 등</a:t>
            </a:r>
            <a:endParaRPr lang="en-US" altLang="ko-KR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26843" lvl="1" indent="-285750" algn="l" defTabSz="914145">
              <a:spcBef>
                <a:spcPts val="0"/>
              </a:spcBef>
              <a:spcAft>
                <a:spcPts val="844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그 외 환경 보전 및 협력사례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국제사회와의 공조사례 등에 관한 내용으로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IUCN 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회원 및 비회원 기관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·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단체에 의해 제출</a:t>
            </a:r>
            <a:endParaRPr lang="en-US" altLang="ko-KR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41093" lvl="1" algn="l" defTabSz="914145">
              <a:spcBef>
                <a:spcPts val="0"/>
              </a:spcBef>
              <a:spcAft>
                <a:spcPts val="844"/>
              </a:spcAft>
              <a:buClr>
                <a:srgbClr val="000000"/>
              </a:buClr>
              <a:buSzPct val="100000"/>
            </a:pPr>
            <a:endParaRPr lang="en-GB" sz="16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1565127"/>
              </p:ext>
            </p:extLst>
          </p:nvPr>
        </p:nvGraphicFramePr>
        <p:xfrm>
          <a:off x="1142976" y="1571612"/>
          <a:ext cx="5152777" cy="1661985"/>
        </p:xfrm>
        <a:graphic>
          <a:graphicData uri="http://schemas.openxmlformats.org/drawingml/2006/table">
            <a:tbl>
              <a:tblPr/>
              <a:tblGrid>
                <a:gridCol w="1284651"/>
                <a:gridCol w="1086164"/>
                <a:gridCol w="1451221"/>
                <a:gridCol w="1330741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구분</a:t>
                      </a:r>
                      <a:endParaRPr lang="fr-CH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개최 개수</a:t>
                      </a:r>
                      <a:endParaRPr lang="fr-CH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총 신청수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※ ( )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는 경쟁률</a:t>
                      </a:r>
                      <a:endParaRPr lang="fr-CH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한국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신청수</a:t>
                      </a:r>
                      <a:endParaRPr lang="fr-CH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계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530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767(1.4)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90(100)</a:t>
                      </a:r>
                      <a:endParaRPr lang="en-US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i="0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워크숍</a:t>
                      </a:r>
                      <a:endParaRPr lang="fr-CH" sz="1400" b="1" i="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i="0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120</a:t>
                      </a:r>
                      <a:endParaRPr lang="fr-CH" sz="1400" b="1" i="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i="0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469(3.9)</a:t>
                      </a:r>
                      <a:endParaRPr lang="fr-CH" sz="1400" b="1" i="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39(49)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보전캠퍼스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50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61(1.2)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7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지식카페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160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99(0.6)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8</a:t>
                      </a:r>
                      <a:endParaRPr lang="en-US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포스터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200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138(0.7)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 b="1" dirty="0" smtClean="0"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36</a:t>
                      </a:r>
                      <a:endParaRPr lang="fr-CH" sz="1400" b="1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071538" y="3286124"/>
            <a:ext cx="4572000" cy="3627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  <a:cs typeface="Times New Roman"/>
              </a:rPr>
              <a:t>※ 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  <a:cs typeface="Times New Roman"/>
              </a:rPr>
              <a:t>한국 신청현황에서 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  <a:cs typeface="Times New Roman"/>
              </a:rPr>
              <a:t>( )</a:t>
            </a:r>
            <a:r>
              <a:rPr lang="ko-KR" altLang="en-US" sz="1300" b="1" dirty="0">
                <a:latin typeface="맑은 고딕" pitchFamily="50" charset="-127"/>
                <a:ea typeface="맑은 고딕" pitchFamily="50" charset="-127"/>
                <a:cs typeface="Times New Roman"/>
              </a:rPr>
              <a:t>은 지정워크숍을 포함한 건수임</a:t>
            </a:r>
            <a:endParaRPr lang="en-US" altLang="ko-KR" sz="1300" b="1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738" y="1086474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6530A"/>
                </a:solidFill>
              </a:rPr>
              <a:t> 제안서 신청 현황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16" descr="글머리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214818"/>
            <a:ext cx="347723" cy="357802"/>
          </a:xfrm>
        </p:spPr>
      </p:pic>
      <p:sp>
        <p:nvSpPr>
          <p:cNvPr id="8" name="모서리가 둥근 직사각형 7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22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en-US" altLang="ko-KR" dirty="0" smtClean="0"/>
              <a:t>) </a:t>
            </a:r>
            <a:r>
              <a:rPr lang="ko-KR" altLang="en-US" dirty="0" smtClean="0"/>
              <a:t>청정환경을 자랑하는 제주도의 이미지 제고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71678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: </a:t>
            </a:r>
            <a:r>
              <a:rPr lang="ko-KR" altLang="en-US" sz="2000" dirty="0" smtClean="0"/>
              <a:t>화산섬으로 이루어진 제주도의 특이한 자연환경 및 문화 소개로</a:t>
            </a:r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>
                <a:solidFill>
                  <a:srgbClr val="FF0000"/>
                </a:solidFill>
              </a:rPr>
              <a:t>제주도의 브랜드 이미지를 제고</a:t>
            </a:r>
            <a:r>
              <a:rPr lang="ko-KR" altLang="en-US" sz="2000" dirty="0" smtClean="0"/>
              <a:t>시킬 수 있는 계기</a:t>
            </a:r>
            <a:r>
              <a:rPr lang="en-US" altLang="ko-KR" sz="2000" dirty="0" smtClean="0"/>
              <a:t>      </a:t>
            </a:r>
            <a:endParaRPr lang="ko-KR" altLang="en-US" sz="2000" dirty="0"/>
          </a:p>
        </p:txBody>
      </p:sp>
      <p:sp>
        <p:nvSpPr>
          <p:cNvPr id="1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한국적 환경주제의 확산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 descr="성산일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071809"/>
            <a:ext cx="2250105" cy="1521455"/>
          </a:xfrm>
          <a:prstGeom prst="rect">
            <a:avLst/>
          </a:prstGeom>
        </p:spPr>
      </p:pic>
      <p:pic>
        <p:nvPicPr>
          <p:cNvPr id="17" name="그림 16" descr="제주가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071810"/>
            <a:ext cx="2241151" cy="1510823"/>
          </a:xfrm>
          <a:prstGeom prst="rect">
            <a:avLst/>
          </a:prstGeom>
        </p:spPr>
      </p:pic>
      <p:pic>
        <p:nvPicPr>
          <p:cNvPr id="18" name="그림 17" descr="제주해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071810"/>
            <a:ext cx="2062077" cy="15023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8728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제주 해녀</a:t>
            </a:r>
            <a:endParaRPr lang="ko-KR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9058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전통 가옥</a:t>
            </a:r>
            <a:endParaRPr lang="ko-KR" alt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05126" y="4720856"/>
            <a:ext cx="14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성산 일출봉</a:t>
            </a:r>
            <a:endParaRPr lang="ko-KR" altLang="en-US" sz="18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71538" y="5286388"/>
            <a:ext cx="7143800" cy="8572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>
                <a:solidFill>
                  <a:srgbClr val="FFC000"/>
                </a:solidFill>
              </a:rPr>
              <a:t>친환경 총회 개최</a:t>
            </a:r>
            <a:r>
              <a:rPr lang="ko-KR" altLang="en-US" sz="2300" dirty="0" smtClean="0">
                <a:solidFill>
                  <a:schemeClr val="bg1"/>
                </a:solidFill>
              </a:rPr>
              <a:t>를 통해 </a:t>
            </a:r>
            <a:r>
              <a:rPr lang="ko-KR" altLang="en-US" sz="2300" dirty="0" smtClean="0">
                <a:solidFill>
                  <a:srgbClr val="92D050"/>
                </a:solidFill>
              </a:rPr>
              <a:t>제주도 환경보전</a:t>
            </a:r>
            <a:r>
              <a:rPr lang="ko-KR" altLang="en-US" sz="2300" dirty="0" smtClean="0">
                <a:solidFill>
                  <a:schemeClr val="bg1"/>
                </a:solidFill>
              </a:rPr>
              <a:t> 및</a:t>
            </a:r>
            <a:r>
              <a:rPr lang="en-US" altLang="ko-KR" sz="2300" dirty="0" smtClean="0">
                <a:solidFill>
                  <a:schemeClr val="bg1"/>
                </a:solidFill>
              </a:rPr>
              <a:t/>
            </a:r>
            <a:br>
              <a:rPr lang="en-US" altLang="ko-KR" sz="2300" dirty="0" smtClean="0">
                <a:solidFill>
                  <a:schemeClr val="bg1"/>
                </a:solidFill>
              </a:rPr>
            </a:br>
            <a:r>
              <a:rPr lang="ko-KR" altLang="en-US" sz="2300" dirty="0" smtClean="0">
                <a:solidFill>
                  <a:srgbClr val="FF99CC"/>
                </a:solidFill>
              </a:rPr>
              <a:t> 지역경제 활성화</a:t>
            </a:r>
            <a:r>
              <a:rPr lang="ko-KR" altLang="en-US" sz="2300" dirty="0" smtClean="0">
                <a:solidFill>
                  <a:schemeClr val="bg1"/>
                </a:solidFill>
              </a:rPr>
              <a:t>에도 이바지</a:t>
            </a:r>
            <a:endParaRPr lang="ko-KR" alt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49DA3-ABD4-4438-8699-EF2DE4704830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3. 2012 WCC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만의 특징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범 정부적 추진체계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23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280" y="214311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관련 </a:t>
            </a:r>
            <a:r>
              <a:rPr lang="ko-KR" altLang="en-US" sz="2000" dirty="0" smtClean="0">
                <a:solidFill>
                  <a:srgbClr val="0070C0"/>
                </a:solidFill>
              </a:rPr>
              <a:t>특별법 및 시행령 제정</a:t>
            </a:r>
            <a:r>
              <a:rPr lang="ko-KR" altLang="en-US" sz="2000" dirty="0" smtClean="0"/>
              <a:t>으로 법적 기반을 구축</a:t>
            </a:r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en-US" altLang="ko-KR" sz="2000" dirty="0" smtClean="0"/>
              <a:t> -『2012</a:t>
            </a:r>
            <a:r>
              <a:rPr lang="ko-KR" altLang="en-US" sz="2000" dirty="0" smtClean="0"/>
              <a:t>세계자연보전총회 지원특별법</a:t>
            </a:r>
            <a:r>
              <a:rPr lang="en-US" altLang="ko-KR" sz="2000" dirty="0" smtClean="0"/>
              <a:t>』</a:t>
            </a:r>
            <a:r>
              <a:rPr lang="ko-KR" altLang="en-US" sz="2000" dirty="0" smtClean="0"/>
              <a:t>및 시행령 제정</a:t>
            </a:r>
            <a:endParaRPr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관련 지원위원회 구성을 통해 </a:t>
            </a:r>
            <a:r>
              <a:rPr lang="ko-KR" altLang="en-US" sz="2000" dirty="0" smtClean="0">
                <a:solidFill>
                  <a:srgbClr val="FF0000"/>
                </a:solidFill>
              </a:rPr>
              <a:t>범 정부적 공감대 형성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/>
              <a:t> </a:t>
            </a:r>
            <a:r>
              <a:rPr lang="en-US" altLang="ko-KR" sz="2000" dirty="0" smtClean="0"/>
              <a:t> - </a:t>
            </a:r>
            <a:r>
              <a:rPr lang="ko-KR" altLang="en-US" sz="2000" dirty="0" smtClean="0">
                <a:solidFill>
                  <a:srgbClr val="0070C0"/>
                </a:solidFill>
              </a:rPr>
              <a:t>정부지원위원회</a:t>
            </a:r>
            <a:r>
              <a:rPr lang="en-US" altLang="ko-KR" sz="2000" dirty="0" smtClean="0">
                <a:solidFill>
                  <a:srgbClr val="0070C0"/>
                </a:solidFill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</a:rPr>
              <a:t>실무지원위원회</a:t>
            </a:r>
            <a:r>
              <a:rPr lang="ko-KR" altLang="en-US" sz="2000" dirty="0" smtClean="0"/>
              <a:t>를 구성하여 정부차원의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</a:t>
            </a:r>
            <a:r>
              <a:rPr lang="ko-KR" altLang="en-US" sz="2000" dirty="0" smtClean="0"/>
              <a:t>지원방안을 모색</a:t>
            </a:r>
            <a:endParaRPr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특별법</a:t>
            </a:r>
            <a:r>
              <a:rPr lang="ko-KR" altLang="en-US" sz="2000" dirty="0" smtClean="0"/>
              <a:t>에 </a:t>
            </a:r>
            <a:r>
              <a:rPr lang="ko-KR" altLang="en-US" sz="2000" dirty="0" smtClean="0"/>
              <a:t>따른 </a:t>
            </a:r>
            <a:r>
              <a:rPr lang="ko-KR" altLang="en-US" sz="2000" dirty="0" smtClean="0">
                <a:solidFill>
                  <a:srgbClr val="E87A20"/>
                </a:solidFill>
              </a:rPr>
              <a:t>조직위원회 및 사무처를 구성</a:t>
            </a:r>
            <a:r>
              <a:rPr lang="ko-KR" altLang="en-US" sz="2000" dirty="0" smtClean="0"/>
              <a:t>하여 총회 추진</a:t>
            </a:r>
            <a:endParaRPr lang="en-US" altLang="ko-KR" sz="2000" dirty="0" smtClean="0"/>
          </a:p>
        </p:txBody>
      </p:sp>
      <p:pic>
        <p:nvPicPr>
          <p:cNvPr id="14" name="그림 13" descr="정부지원위원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500570"/>
            <a:ext cx="2857520" cy="1548256"/>
          </a:xfrm>
          <a:prstGeom prst="rect">
            <a:avLst/>
          </a:prstGeom>
        </p:spPr>
      </p:pic>
      <p:pic>
        <p:nvPicPr>
          <p:cNvPr id="16" name="그림 15" descr="ds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500570"/>
            <a:ext cx="2642854" cy="1570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3. 2012 WCC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만의 특징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세계리더스담화</a:t>
            </a:r>
            <a:r>
              <a:rPr lang="ko-KR" altLang="en-US" dirty="0" smtClean="0"/>
              <a:t> </a:t>
            </a:r>
            <a:r>
              <a:rPr lang="en-US" altLang="ko-KR" dirty="0" smtClean="0"/>
              <a:t>(World Leaders Dialogue)</a:t>
            </a:r>
            <a:endParaRPr lang="ko-KR" altLang="en-US" dirty="0"/>
          </a:p>
        </p:txBody>
      </p:sp>
      <p:sp>
        <p:nvSpPr>
          <p:cNvPr id="18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24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280" y="2143116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이명박</a:t>
            </a:r>
            <a:r>
              <a:rPr lang="ko-KR" altLang="en-US" sz="2000" dirty="0" smtClean="0"/>
              <a:t> 대통령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반기문 </a:t>
            </a:r>
            <a:r>
              <a:rPr lang="en-US" altLang="ko-KR" sz="2000" dirty="0" smtClean="0"/>
              <a:t>UN </a:t>
            </a:r>
            <a:r>
              <a:rPr lang="ko-KR" altLang="en-US" sz="2000" dirty="0" smtClean="0"/>
              <a:t>사무총장</a:t>
            </a:r>
            <a:r>
              <a:rPr lang="en-US" altLang="ko-KR" sz="2000" dirty="0" smtClean="0"/>
              <a:t>, IUCN </a:t>
            </a:r>
            <a:r>
              <a:rPr lang="ko-KR" altLang="en-US" sz="2000" dirty="0" smtClean="0"/>
              <a:t>총재 및 사무총장</a:t>
            </a:r>
            <a:r>
              <a:rPr lang="en-US" altLang="ko-KR" sz="2000" dirty="0" smtClean="0"/>
              <a:t>,</a:t>
            </a:r>
          </a:p>
          <a:p>
            <a:r>
              <a:rPr lang="en-US" altLang="ko-KR" sz="2000" dirty="0" smtClean="0">
                <a:solidFill>
                  <a:srgbClr val="F6530A"/>
                </a:solidFill>
              </a:rPr>
              <a:t>   </a:t>
            </a:r>
            <a:r>
              <a:rPr lang="en-US" altLang="ko-KR" sz="2000" dirty="0" smtClean="0"/>
              <a:t>CBD </a:t>
            </a:r>
            <a:r>
              <a:rPr lang="ko-KR" altLang="en-US" sz="2000" dirty="0" smtClean="0"/>
              <a:t>사무총장 및 환경분야에서 국제적 유명인사 초청 예정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1900" y="2998381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기후변화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보전과 빈곤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녹색성장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자연과 식량안보</a:t>
            </a:r>
            <a:r>
              <a:rPr lang="en-US" altLang="ko-KR" sz="2000" dirty="0" smtClean="0"/>
              <a:t>, </a:t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자연보전가치 등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개 세션의 패널토론 진행</a:t>
            </a:r>
            <a:r>
              <a:rPr lang="en-US" altLang="ko-KR" sz="2000" b="1" dirty="0" smtClean="0">
                <a:latin typeface="+mn-ea"/>
                <a:cs typeface="Arial" pitchFamily="34" charset="0"/>
              </a:rPr>
              <a:t> </a:t>
            </a:r>
          </a:p>
        </p:txBody>
      </p:sp>
      <p:pic>
        <p:nvPicPr>
          <p:cNvPr id="21" name="그림 20" descr="반기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214818"/>
            <a:ext cx="2143140" cy="1524773"/>
          </a:xfrm>
          <a:prstGeom prst="rect">
            <a:avLst/>
          </a:prstGeom>
        </p:spPr>
      </p:pic>
      <p:pic>
        <p:nvPicPr>
          <p:cNvPr id="22" name="그림 21" descr="대통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14818"/>
            <a:ext cx="2083586" cy="1516131"/>
          </a:xfrm>
          <a:prstGeom prst="rect">
            <a:avLst/>
          </a:prstGeom>
        </p:spPr>
      </p:pic>
      <p:pic>
        <p:nvPicPr>
          <p:cNvPr id="23" name="그림 22" descr="줄리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14818"/>
            <a:ext cx="2182828" cy="1537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3. 2012 WCC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만의 특징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en-US" altLang="ko-KR" dirty="0" smtClean="0"/>
              <a:t>) </a:t>
            </a:r>
            <a:r>
              <a:rPr lang="ko-KR" altLang="en-US" dirty="0" smtClean="0"/>
              <a:t>총회 기간 중 </a:t>
            </a:r>
            <a:r>
              <a:rPr lang="en-US" altLang="ko-KR" dirty="0" smtClean="0"/>
              <a:t>´</a:t>
            </a:r>
            <a:r>
              <a:rPr lang="ko-KR" altLang="en-US" dirty="0" smtClean="0"/>
              <a:t>세계 국립공원 청장 회의</a:t>
            </a:r>
            <a:r>
              <a:rPr lang="en-US" altLang="ko-KR" dirty="0" smtClean="0"/>
              <a:t>´</a:t>
            </a:r>
            <a:r>
              <a:rPr lang="ko-KR" altLang="en-US" dirty="0" smtClean="0"/>
              <a:t> 개최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143116"/>
            <a:ext cx="7500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: </a:t>
            </a:r>
            <a:r>
              <a:rPr lang="ko-KR" altLang="en-US" sz="2000" dirty="0" smtClean="0"/>
              <a:t>전 세계 보호지역 관리기관 지도자들의 연례회의로</a:t>
            </a:r>
            <a:r>
              <a:rPr lang="en-US" altLang="ko-KR" sz="2000" dirty="0" smtClean="0"/>
              <a:t>,</a:t>
            </a:r>
          </a:p>
          <a:p>
            <a:r>
              <a:rPr lang="en-US" altLang="ko-KR" sz="2000" dirty="0" smtClean="0"/>
              <a:t>  </a:t>
            </a:r>
            <a:r>
              <a:rPr lang="ko-KR" altLang="en-US" sz="2000" dirty="0" smtClean="0">
                <a:solidFill>
                  <a:srgbClr val="F6530A"/>
                </a:solidFill>
              </a:rPr>
              <a:t>세계 보호지역의</a:t>
            </a:r>
            <a:r>
              <a:rPr lang="en-US" altLang="ko-KR" sz="2000" dirty="0" smtClean="0">
                <a:solidFill>
                  <a:srgbClr val="F6530A"/>
                </a:solidFill>
              </a:rPr>
              <a:t> </a:t>
            </a:r>
            <a:r>
              <a:rPr lang="ko-KR" altLang="en-US" sz="2000" dirty="0" smtClean="0">
                <a:solidFill>
                  <a:srgbClr val="F6530A"/>
                </a:solidFill>
              </a:rPr>
              <a:t>정책형성에 큰 영향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471522" y="3346929"/>
            <a:ext cx="2357454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논의 주제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00100" y="500063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Rio+20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714744" y="500063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2012 WCC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57950" y="5000636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2014</a:t>
            </a:r>
            <a:br>
              <a:rPr lang="en-US" altLang="ko-KR" sz="2000" dirty="0" smtClean="0"/>
            </a:br>
            <a:r>
              <a:rPr lang="ko-KR" altLang="en-US" sz="2000" dirty="0" smtClean="0"/>
              <a:t>세계공원대회</a:t>
            </a:r>
            <a:endParaRPr lang="ko-KR" altLang="en-US" sz="2000" dirty="0"/>
          </a:p>
        </p:txBody>
      </p:sp>
      <p:cxnSp>
        <p:nvCxnSpPr>
          <p:cNvPr id="14" name="꺾인 연결선 13"/>
          <p:cNvCxnSpPr>
            <a:stCxn id="9" idx="2"/>
            <a:endCxn id="10" idx="0"/>
          </p:cNvCxnSpPr>
          <p:nvPr/>
        </p:nvCxnSpPr>
        <p:spPr>
          <a:xfrm rot="5400000">
            <a:off x="2891297" y="3241683"/>
            <a:ext cx="796451" cy="27214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9" idx="2"/>
            <a:endCxn id="12" idx="0"/>
          </p:cNvCxnSpPr>
          <p:nvPr/>
        </p:nvCxnSpPr>
        <p:spPr>
          <a:xfrm rot="16200000" flipH="1">
            <a:off x="5570221" y="3284212"/>
            <a:ext cx="796451" cy="26363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9" idx="2"/>
            <a:endCxn id="11" idx="0"/>
          </p:cNvCxnSpPr>
          <p:nvPr/>
        </p:nvCxnSpPr>
        <p:spPr>
          <a:xfrm rot="5400000">
            <a:off x="4248619" y="4599005"/>
            <a:ext cx="796451" cy="6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 descr="국립공원 마크.gif"/>
          <p:cNvPicPr>
            <a:picLocks noChangeAspect="1"/>
          </p:cNvPicPr>
          <p:nvPr/>
        </p:nvPicPr>
        <p:blipFill>
          <a:blip r:embed="rId2"/>
          <a:srcRect b="50290"/>
          <a:stretch>
            <a:fillRect/>
          </a:stretch>
        </p:blipFill>
        <p:spPr>
          <a:xfrm>
            <a:off x="6215074" y="3214686"/>
            <a:ext cx="2149078" cy="987501"/>
          </a:xfrm>
          <a:prstGeom prst="rect">
            <a:avLst/>
          </a:prstGeom>
        </p:spPr>
      </p:pic>
      <p:pic>
        <p:nvPicPr>
          <p:cNvPr id="28" name="그림 27" descr="wcp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357562"/>
            <a:ext cx="1428750" cy="809625"/>
          </a:xfrm>
          <a:prstGeom prst="rect">
            <a:avLst/>
          </a:prstGeom>
        </p:spPr>
      </p:pic>
      <p:sp>
        <p:nvSpPr>
          <p:cNvPr id="29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25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49DA3-ABD4-4438-8699-EF2DE4704830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3. 2012 WCC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만의 특징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세계 지방정부 정상 환경 포럼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14311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: </a:t>
            </a:r>
            <a:r>
              <a:rPr lang="ko-KR" altLang="en-US" sz="2000" dirty="0" smtClean="0"/>
              <a:t>제주도가 주관하여 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</a:rPr>
              <a:t>지방정부간 자연보전에 대한 생각을 공유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71488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6530A"/>
                </a:solidFill>
              </a:rPr>
              <a:t>녹색성장 비전 공유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pic>
        <p:nvPicPr>
          <p:cNvPr id="19" name="그림 18" descr="녹색성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000372"/>
            <a:ext cx="2524126" cy="16154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9256" y="47148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6530A"/>
                </a:solidFill>
              </a:rPr>
              <a:t>지방정부간 협력 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sp>
        <p:nvSpPr>
          <p:cNvPr id="22" name="덧셈 기호 21"/>
          <p:cNvSpPr/>
          <p:nvPr/>
        </p:nvSpPr>
        <p:spPr>
          <a:xfrm>
            <a:off x="3786182" y="3357562"/>
            <a:ext cx="1071570" cy="114300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00100" y="5357826"/>
            <a:ext cx="7143800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 세계 지방정부 차원 녹색성장 논의의 장</a:t>
            </a:r>
            <a:endParaRPr lang="ko-KR" altLang="en-US" dirty="0"/>
          </a:p>
        </p:txBody>
      </p:sp>
      <p:pic>
        <p:nvPicPr>
          <p:cNvPr id="24" name="그림 23" descr="합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00372"/>
            <a:ext cx="2571768" cy="1705939"/>
          </a:xfrm>
          <a:prstGeom prst="rect">
            <a:avLst/>
          </a:prstGeom>
        </p:spPr>
      </p:pic>
      <p:sp>
        <p:nvSpPr>
          <p:cNvPr id="25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26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3. 2012 WCC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만의 특징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제주 선언문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 Declaration)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14311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: </a:t>
            </a:r>
            <a:r>
              <a:rPr lang="ko-KR" altLang="en-US" sz="2000" dirty="0" smtClean="0"/>
              <a:t>총회 성과를 망라하고 </a:t>
            </a:r>
            <a:r>
              <a:rPr lang="ko-KR" altLang="en-US" sz="2000" dirty="0" smtClean="0">
                <a:solidFill>
                  <a:srgbClr val="97B953"/>
                </a:solidFill>
              </a:rPr>
              <a:t>향후 비전을 제시</a:t>
            </a:r>
            <a:r>
              <a:rPr lang="ko-KR" altLang="en-US" sz="2000" dirty="0" smtClean="0"/>
              <a:t>할 제주선언문 발표</a:t>
            </a:r>
            <a:endParaRPr lang="ko-KR" altLang="en-US" sz="2000" dirty="0"/>
          </a:p>
        </p:txBody>
      </p:sp>
      <p:pic>
        <p:nvPicPr>
          <p:cNvPr id="11" name="그림 10" descr="태양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429000"/>
            <a:ext cx="2000264" cy="1498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4936841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6530A"/>
                </a:solidFill>
              </a:rPr>
              <a:t>재생 에너지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pic>
        <p:nvPicPr>
          <p:cNvPr id="13" name="그림 12" descr="전기버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00438"/>
            <a:ext cx="2571768" cy="1443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4744" y="4936841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6530A"/>
                </a:solidFill>
              </a:rPr>
              <a:t>전기 버스</a:t>
            </a:r>
            <a:endParaRPr lang="ko-KR" altLang="en-US" sz="2000" dirty="0">
              <a:solidFill>
                <a:srgbClr val="F6530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032" y="5613991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이외에도 </a:t>
            </a:r>
            <a:r>
              <a:rPr lang="en-US" altLang="ko-KR" sz="1800" dirty="0" smtClean="0">
                <a:solidFill>
                  <a:srgbClr val="00B050"/>
                </a:solidFill>
              </a:rPr>
              <a:t>LEED Green </a:t>
            </a:r>
            <a:r>
              <a:rPr lang="ko-KR" altLang="en-US" sz="1800" dirty="0" smtClean="0">
                <a:solidFill>
                  <a:srgbClr val="00B050"/>
                </a:solidFill>
              </a:rPr>
              <a:t>빌딩 인증 </a:t>
            </a:r>
            <a:r>
              <a:rPr lang="ko-KR" altLang="en-US" sz="1800" dirty="0" smtClean="0"/>
              <a:t>등으로 통해 친환경 기반 조성</a:t>
            </a:r>
            <a:endParaRPr lang="ko-KR" altLang="en-US" sz="1800" dirty="0"/>
          </a:p>
        </p:txBody>
      </p:sp>
      <p:sp>
        <p:nvSpPr>
          <p:cNvPr id="16" name="오른쪽 화살표 15"/>
          <p:cNvSpPr/>
          <p:nvPr/>
        </p:nvSpPr>
        <p:spPr>
          <a:xfrm>
            <a:off x="773202" y="5630603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1_n_dimen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429000"/>
            <a:ext cx="2510466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57884" y="493684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solidFill>
                  <a:srgbClr val="F6530A"/>
                </a:solidFill>
              </a:rPr>
              <a:t>건물 에너지 관리시스템 </a:t>
            </a:r>
            <a:r>
              <a:rPr lang="en-US" altLang="ko-KR" sz="1800" dirty="0" smtClean="0">
                <a:solidFill>
                  <a:srgbClr val="F6530A"/>
                </a:solidFill>
              </a:rPr>
              <a:t>(BEMS) </a:t>
            </a:r>
            <a:r>
              <a:rPr lang="ko-KR" altLang="en-US" sz="1800" dirty="0" smtClean="0">
                <a:solidFill>
                  <a:srgbClr val="F6530A"/>
                </a:solidFill>
              </a:rPr>
              <a:t>도입</a:t>
            </a:r>
            <a:endParaRPr lang="ko-KR" altLang="en-US" sz="1800" dirty="0">
              <a:solidFill>
                <a:srgbClr val="F6530A"/>
              </a:solidFill>
            </a:endParaRPr>
          </a:p>
        </p:txBody>
      </p:sp>
      <p:sp>
        <p:nvSpPr>
          <p:cNvPr id="19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27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271462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</a:t>
            </a:r>
            <a:r>
              <a:rPr lang="en-US" altLang="ko-KR" dirty="0" smtClean="0"/>
              <a:t>) </a:t>
            </a:r>
            <a:r>
              <a:rPr lang="ko-KR" altLang="en-US" dirty="0" smtClean="0"/>
              <a:t>친환경 국제회의의 모델 제시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ounee(조직위출범이후)\Gounee(조직위출범이후)\로고개발_매뉴얼개발\슬라이드템플릿\Blue\back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50000">
                <a:schemeClr val="tx2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산돌고딕B" pitchFamily="50" charset="-127"/>
                <a:ea typeface="산돌고딕B" pitchFamily="50" charset="-127"/>
              </a:rPr>
              <a:t>  </a:t>
            </a:r>
            <a:r>
              <a:rPr lang="en-US" altLang="ko-KR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2012</a:t>
            </a:r>
            <a:r>
              <a:rPr lang="ko-KR" altLang="en-US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년 예산 확보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144016" y="1722454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모서리가 둥근 직사각형 4"/>
          <p:cNvSpPr/>
          <p:nvPr/>
        </p:nvSpPr>
        <p:spPr>
          <a:xfrm>
            <a:off x="395536" y="1124744"/>
            <a:ext cx="8405196" cy="10304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  <a:alpha val="0"/>
                </a:schemeClr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4925" cap="sq" cmpd="sng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 latinLnBrk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2011. 9. 27 - 30 (4</a:t>
            </a:r>
            <a:r>
              <a:rPr 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일간</a:t>
            </a:r>
            <a:r>
              <a:rPr 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) ,  </a:t>
            </a:r>
            <a:r>
              <a:rPr 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인천 </a:t>
            </a:r>
            <a:r>
              <a:rPr lang="ko-KR" sz="2000" b="1" kern="1200" dirty="0" err="1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송도컨벤시아</a:t>
            </a:r>
            <a:endParaRPr lang="en-US" altLang="ko-KR" sz="2000" b="1" kern="120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ctr" defTabSz="1066800" rtl="0" latinLnBrk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IUCN </a:t>
            </a:r>
            <a:r>
              <a:rPr lang="ko-KR" alt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총재</a:t>
            </a:r>
            <a:r>
              <a:rPr lang="en-US" alt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및 사무총장</a:t>
            </a:r>
            <a:r>
              <a:rPr lang="en-US" alt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아시아 </a:t>
            </a:r>
            <a:r>
              <a:rPr lang="ko-KR" alt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지역 </a:t>
            </a:r>
            <a:r>
              <a:rPr 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환경전문가 약 </a:t>
            </a:r>
            <a:r>
              <a:rPr lang="en-US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500</a:t>
            </a:r>
            <a:r>
              <a:rPr lang="ko-KR" sz="2000" b="1" kern="12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견고딕" pitchFamily="18" charset="-127"/>
                <a:ea typeface="HY견고딕" pitchFamily="18" charset="-127"/>
              </a:rPr>
              <a:t>명 참석</a:t>
            </a:r>
            <a:endParaRPr lang="en-US" sz="2000" b="1" kern="120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489832" y="2182214"/>
            <a:ext cx="8280920" cy="0"/>
          </a:xfrm>
          <a:prstGeom prst="line">
            <a:avLst/>
          </a:prstGeom>
          <a:ln w="63500" cmpd="sng">
            <a:gradFill flip="none" rotWithShape="1">
              <a:gsLst>
                <a:gs pos="85000">
                  <a:schemeClr val="accent1">
                    <a:lumMod val="7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innerShdw dist="50800" dir="13500000">
              <a:prstClr val="black">
                <a:alpha val="57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 descr="11.png"/>
          <p:cNvPicPr>
            <a:picLocks noChangeAspect="1"/>
          </p:cNvPicPr>
          <p:nvPr/>
        </p:nvPicPr>
        <p:blipFill>
          <a:blip r:embed="rId8" cstate="print"/>
          <a:srcRect l="48425" t="39499" r="32674" b="25848"/>
          <a:stretch>
            <a:fillRect/>
          </a:stretch>
        </p:blipFill>
        <p:spPr bwMode="auto">
          <a:xfrm rot="5400000">
            <a:off x="3851918" y="4149081"/>
            <a:ext cx="1440161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직선 연결선 21"/>
          <p:cNvCxnSpPr/>
          <p:nvPr/>
        </p:nvCxnSpPr>
        <p:spPr>
          <a:xfrm>
            <a:off x="447804" y="1105036"/>
            <a:ext cx="8280920" cy="0"/>
          </a:xfrm>
          <a:prstGeom prst="line">
            <a:avLst/>
          </a:prstGeom>
          <a:ln w="63500" cmpd="sng">
            <a:gradFill flip="none" rotWithShape="1">
              <a:gsLst>
                <a:gs pos="85000">
                  <a:schemeClr val="accent1">
                    <a:lumMod val="7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innerShdw dist="50800" dir="13500000">
              <a:prstClr val="black">
                <a:alpha val="57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467544" y="5431530"/>
            <a:ext cx="8496944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800">
              <a:spcBef>
                <a:spcPct val="0"/>
              </a:spcBef>
              <a:spcAft>
                <a:spcPct val="35000"/>
              </a:spcAft>
            </a:pPr>
            <a:r>
              <a:rPr lang="en-US" altLang="ko-K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D-1</a:t>
            </a:r>
            <a:r>
              <a:rPr lang="ko-KR" alt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년 기점으로 국내외 참여 열기 조성</a:t>
            </a:r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1066800">
              <a:spcBef>
                <a:spcPct val="0"/>
              </a:spcBef>
              <a:spcAft>
                <a:spcPct val="35000"/>
              </a:spcAft>
            </a:pPr>
            <a:r>
              <a:rPr lang="en-US" altLang="ko-KR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WCC </a:t>
            </a:r>
            <a:r>
              <a:rPr lang="ko-KR" alt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논의주제 및 아시아지역 환경논의 선도</a:t>
            </a:r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WCC조직위\[홍보]\PPT예시(로고)\back_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948072"/>
            <a:ext cx="9144000" cy="8247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ko-KR" altLang="en-US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감사합니다</a:t>
            </a:r>
            <a:endParaRPr lang="en-US" altLang="ko-K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ounee(조직위출범이후)\Gounee(조직위출범이후)\로고개발_매뉴얼개발\슬라이드템플릿\Blue\back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0" y="1800043"/>
            <a:ext cx="9143999" cy="1071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2012 WCC </a:t>
            </a:r>
            <a:r>
              <a:rPr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개요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2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2012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WCC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22574" y="1138952"/>
            <a:ext cx="8443366" cy="9623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세계자연보전총회 </a:t>
            </a:r>
            <a:r>
              <a:rPr lang="en-US" altLang="ko-KR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(World Conservation Congress)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IUCN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년마다 개최하는 회원총회로서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IUCN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의 최고 의사결정기구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49115" y="2357430"/>
            <a:ext cx="844336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참가규모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IUCN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회원 및 전문가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180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개국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1,100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여개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단체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만여명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참여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예상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3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19" name="Picture 10" descr="ICC Jeju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62625" y="2928934"/>
            <a:ext cx="5804436" cy="30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428596" y="2000240"/>
            <a:ext cx="8443366" cy="45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일자</a:t>
            </a:r>
            <a:r>
              <a:rPr lang="en-US" altLang="ko-KR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·</a:t>
            </a: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장소  </a:t>
            </a:r>
            <a:r>
              <a:rPr lang="en-US" altLang="ko-KR" sz="1800" dirty="0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2012. 9. 6 ~ 9. 15 (10</a:t>
            </a:r>
            <a:r>
              <a:rPr lang="ko-KR" altLang="en-US" sz="1800" dirty="0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일간</a:t>
            </a:r>
            <a:r>
              <a:rPr lang="en-US" altLang="ko-KR" sz="1800" dirty="0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),  </a:t>
            </a:r>
            <a:r>
              <a:rPr lang="ko-KR" altLang="en-US" sz="1800" dirty="0" err="1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제주국제컨벤션센터</a:t>
            </a:r>
            <a:r>
              <a:rPr lang="en-US" altLang="ko-KR" sz="1800" dirty="0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(ICC </a:t>
            </a:r>
            <a:r>
              <a:rPr lang="en-US" altLang="ko-KR" sz="1800" dirty="0" err="1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Jeju</a:t>
            </a:r>
            <a:r>
              <a:rPr lang="en-US" altLang="ko-KR" sz="1800" dirty="0" smtClean="0">
                <a:ln w="11430"/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)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6072207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제주국제컨벤션센터</a:t>
            </a:r>
            <a:r>
              <a:rPr lang="ko-KR" altLang="en-US" sz="1600" dirty="0" smtClean="0"/>
              <a:t> 전경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323528" y="3955683"/>
            <a:ext cx="8534752" cy="2568998"/>
          </a:xfrm>
          <a:prstGeom prst="roundRect">
            <a:avLst>
              <a:gd name="adj" fmla="val 4056"/>
            </a:avLst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08538" y="1076026"/>
            <a:ext cx="8534752" cy="2568998"/>
          </a:xfrm>
          <a:prstGeom prst="roundRect">
            <a:avLst>
              <a:gd name="adj" fmla="val 4056"/>
            </a:avLst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세계자연보전연맹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(IUCN)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82534" y="1268557"/>
            <a:ext cx="8263486" cy="20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역사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1948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년 창설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,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국가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·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정부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·NGO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의 연합체 형태로 발전한 세계 최대 환경단체</a:t>
            </a:r>
            <a:endParaRPr lang="en-US" altLang="ko-KR" sz="16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현황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스위스 글랑 본부 및 전세계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60</a:t>
            </a:r>
            <a:r>
              <a:rPr lang="ko-KR" altLang="en-US" sz="1600" dirty="0" err="1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여개의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사무소에서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1,000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여명의 직원이 업무 수행</a:t>
            </a: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회원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</a:t>
            </a:r>
            <a:r>
              <a:rPr lang="ko-KR" altLang="en-US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국가회원</a:t>
            </a:r>
            <a:r>
              <a:rPr lang="en-US" altLang="ko-KR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(86), </a:t>
            </a:r>
            <a:r>
              <a:rPr lang="ko-KR" altLang="en-US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정부기관</a:t>
            </a:r>
            <a:r>
              <a:rPr lang="en-US" altLang="ko-KR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(117), </a:t>
            </a:r>
            <a:r>
              <a:rPr lang="ko-KR" altLang="en-US" sz="160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비정부기구</a:t>
            </a:r>
            <a:r>
              <a:rPr lang="en-US" altLang="ko-KR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(921) </a:t>
            </a:r>
            <a:r>
              <a:rPr lang="ko-KR" altLang="en-US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및 협력기관</a:t>
            </a:r>
            <a:r>
              <a:rPr lang="en-US" altLang="ko-KR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(33) </a:t>
            </a:r>
            <a:r>
              <a:rPr lang="ko-KR" altLang="en-US" sz="16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등 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총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1,157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개 </a:t>
            </a:r>
            <a:endParaRPr lang="en-US" altLang="ko-KR" sz="16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위원회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11,000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여명의 전문가가 </a:t>
            </a: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6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개 위원회에서 활동</a:t>
            </a:r>
            <a:endParaRPr lang="en-US" altLang="ko-KR" sz="16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508" y="3978026"/>
            <a:ext cx="882047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600" b="1" dirty="0" smtClean="0">
              <a:ln w="11430"/>
              <a:solidFill>
                <a:srgbClr val="F6530A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 smtClean="0">
                <a:ln w="11430"/>
                <a:solidFill>
                  <a:srgbClr val="F6530A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IUCN</a:t>
            </a:r>
            <a:r>
              <a:rPr lang="ko-KR" altLang="en-US" sz="1800" b="1" dirty="0" smtClean="0">
                <a:ln w="11430"/>
                <a:solidFill>
                  <a:srgbClr val="F6530A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의 영향력</a:t>
            </a:r>
            <a:endParaRPr lang="en-US" altLang="ko-KR" sz="1800" b="1" dirty="0" smtClean="0">
              <a:ln w="11430"/>
              <a:solidFill>
                <a:srgbClr val="F6530A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 smtClean="0">
              <a:ln w="11430"/>
              <a:solidFill>
                <a:srgbClr val="F6530A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- 1992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Rio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회의 이후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세계적으로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영향력이 증대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되어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UNESCO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가 주관하는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 세계자연유산 등재의 실질적 심사권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을 가지게 되면서 국제적 권위가 더욱 높아짐</a:t>
            </a:r>
          </a:p>
          <a:p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 UN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총회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옵저버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참석 자격이 영구적으로 부여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된 세계 유일의 국제 환경 단체로       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국제적으로 환경문제에 대한 막강한 발언권과 영향력이 있음</a:t>
            </a:r>
            <a:endParaRPr lang="en-US" altLang="ko-KR" sz="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13" name="그림 12" descr="iucn_logo_20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77" y="69775"/>
            <a:ext cx="642942" cy="625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285720" y="107154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358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53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2012 WCC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주제 및 슬로건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1510676" y="3151478"/>
            <a:ext cx="3857652" cy="5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“자연보전의 가치 확산을 꽃피우다”</a:t>
            </a:r>
          </a:p>
          <a:p>
            <a:pPr>
              <a:lnSpc>
                <a:spcPct val="150000"/>
              </a:lnSpc>
            </a:pPr>
            <a:endParaRPr lang="en-US" altLang="ko-KR" sz="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581982" y="3140968"/>
            <a:ext cx="1548484" cy="5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공식로고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</a:t>
            </a:r>
            <a:endParaRPr lang="en-US" altLang="ko-KR" sz="16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22" y="3861048"/>
            <a:ext cx="7959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586462" y="1844824"/>
            <a:ext cx="1548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슬로건</a:t>
            </a:r>
            <a:endParaRPr lang="en-US" altLang="ko-KR" sz="5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" name="Picture 2" descr="D:\WCC조직위\EI매뉴얼\4.소스파일\JPG_300dpi\로고타입-슬로건-국문-기본형-Positive.jpg"/>
          <p:cNvPicPr>
            <a:picLocks noChangeAspect="1" noChangeArrowheads="1"/>
          </p:cNvPicPr>
          <p:nvPr/>
        </p:nvPicPr>
        <p:blipFill>
          <a:blip r:embed="rId5" cstate="print">
            <a:lum bright="7000" contrast="-19000"/>
          </a:blip>
          <a:srcRect/>
          <a:stretch>
            <a:fillRect/>
          </a:stretch>
        </p:blipFill>
        <p:spPr bwMode="auto">
          <a:xfrm>
            <a:off x="1753888" y="2422556"/>
            <a:ext cx="1312857" cy="657097"/>
          </a:xfrm>
          <a:prstGeom prst="rect">
            <a:avLst/>
          </a:prstGeom>
          <a:noFill/>
        </p:spPr>
      </p:pic>
      <p:pic>
        <p:nvPicPr>
          <p:cNvPr id="61" name="Picture 3" descr="D:\WCC조직위\EI매뉴얼\4.소스파일\JPG_300dpi\로고타입-슬로건-불문-기본형-Positive.jpg"/>
          <p:cNvPicPr>
            <a:picLocks noChangeAspect="1" noChangeArrowheads="1"/>
          </p:cNvPicPr>
          <p:nvPr/>
        </p:nvPicPr>
        <p:blipFill>
          <a:blip r:embed="rId6" cstate="print">
            <a:lum bright="7000" contrast="-19000"/>
          </a:blip>
          <a:srcRect/>
          <a:stretch>
            <a:fillRect/>
          </a:stretch>
        </p:blipFill>
        <p:spPr bwMode="auto">
          <a:xfrm>
            <a:off x="3117567" y="2420888"/>
            <a:ext cx="1933807" cy="681636"/>
          </a:xfrm>
          <a:prstGeom prst="rect">
            <a:avLst/>
          </a:prstGeom>
          <a:noFill/>
        </p:spPr>
      </p:pic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1277689" y="1844824"/>
            <a:ext cx="5598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    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자연 및 이와 관련된 다양한 이슈로의 확장을 의미</a:t>
            </a:r>
            <a:endParaRPr lang="en-US" altLang="ko-KR" sz="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594295" y="1340943"/>
            <a:ext cx="1548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주제</a:t>
            </a:r>
            <a:endParaRPr lang="en-US" altLang="ko-KR" sz="5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430089" y="1315989"/>
            <a:ext cx="5139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    </a:t>
            </a:r>
            <a:r>
              <a:rPr lang="ko-KR" altLang="en-US" sz="16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자연의 회복력</a:t>
            </a:r>
            <a:endParaRPr lang="en-US" altLang="ko-KR" sz="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428596" y="1000108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7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6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17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일정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714348" y="2000240"/>
            <a:ext cx="7767879" cy="3514234"/>
            <a:chOff x="926952" y="3442479"/>
            <a:chExt cx="7162189" cy="2708363"/>
          </a:xfrm>
        </p:grpSpPr>
        <p:sp>
          <p:nvSpPr>
            <p:cNvPr id="118" name="TextBox 117"/>
            <p:cNvSpPr txBox="1"/>
            <p:nvPr/>
          </p:nvSpPr>
          <p:spPr>
            <a:xfrm>
              <a:off x="6859043" y="3458398"/>
              <a:ext cx="456999" cy="118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회원총회</a:t>
              </a:r>
              <a:endParaRPr lang="en-US" altLang="ko-KR" sz="16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510808" y="4016993"/>
              <a:ext cx="456999" cy="11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ko-KR" altLang="en-US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세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60000"/>
                </a:lnSpc>
              </a:pPr>
              <a:r>
                <a:rPr lang="ko-KR" altLang="en-US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계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60000"/>
                </a:lnSpc>
              </a:pPr>
              <a:r>
                <a:rPr lang="ko-KR" altLang="en-US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보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60000"/>
                </a:lnSpc>
              </a:pPr>
              <a:r>
                <a:rPr lang="ko-KR" altLang="en-US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전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60000"/>
                </a:lnSpc>
              </a:pPr>
              <a:r>
                <a:rPr lang="ko-KR" altLang="en-US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포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60000"/>
                </a:lnSpc>
              </a:pPr>
              <a:r>
                <a:rPr lang="ko-KR" altLang="en-US" sz="1400" dirty="0" err="1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럼</a:t>
              </a:r>
              <a:endParaRPr lang="en-US" altLang="ko-KR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07849" y="5766417"/>
              <a:ext cx="578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9.9</a:t>
              </a:r>
              <a:endParaRPr lang="ko-KR" altLang="en-US" sz="1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68130" y="5769500"/>
              <a:ext cx="578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9.10</a:t>
              </a:r>
              <a:endParaRPr lang="ko-KR" altLang="en-US" sz="1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593020" y="5769500"/>
              <a:ext cx="578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9.11</a:t>
              </a:r>
              <a:endParaRPr lang="ko-KR" altLang="en-US" sz="1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26952" y="3442479"/>
              <a:ext cx="7162189" cy="2708363"/>
              <a:chOff x="926952" y="3442479"/>
              <a:chExt cx="7162189" cy="2708363"/>
            </a:xfrm>
          </p:grpSpPr>
          <p:sp>
            <p:nvSpPr>
              <p:cNvPr id="124" name="Rectangle 61"/>
              <p:cNvSpPr/>
              <p:nvPr/>
            </p:nvSpPr>
            <p:spPr bwMode="auto">
              <a:xfrm>
                <a:off x="3103590" y="3530810"/>
                <a:ext cx="648000" cy="2612834"/>
              </a:xfrm>
              <a:prstGeom prst="rect">
                <a:avLst/>
              </a:prstGeom>
              <a:solidFill>
                <a:srgbClr val="5D95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>
                  <a:tabLst>
                    <a:tab pos="2595563" algn="l"/>
                  </a:tabLst>
                  <a:defRPr/>
                </a:pPr>
                <a:r>
                  <a:rPr lang="en-GB" dirty="0"/>
                  <a:t>	</a:t>
                </a:r>
              </a:p>
            </p:txBody>
          </p:sp>
          <p:sp>
            <p:nvSpPr>
              <p:cNvPr id="127" name="Rectangle 61"/>
              <p:cNvSpPr/>
              <p:nvPr/>
            </p:nvSpPr>
            <p:spPr bwMode="auto">
              <a:xfrm>
                <a:off x="3828223" y="3533893"/>
                <a:ext cx="648000" cy="2612834"/>
              </a:xfrm>
              <a:prstGeom prst="rect">
                <a:avLst/>
              </a:prstGeom>
              <a:solidFill>
                <a:srgbClr val="5D95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>
                  <a:tabLst>
                    <a:tab pos="2595563" algn="l"/>
                  </a:tabLst>
                  <a:defRPr/>
                </a:pPr>
                <a:r>
                  <a:rPr lang="en-GB" dirty="0"/>
                  <a:t>	</a:t>
                </a:r>
              </a:p>
            </p:txBody>
          </p:sp>
          <p:sp>
            <p:nvSpPr>
              <p:cNvPr id="130" name="Rectangle 61"/>
              <p:cNvSpPr/>
              <p:nvPr/>
            </p:nvSpPr>
            <p:spPr bwMode="auto">
              <a:xfrm>
                <a:off x="4553370" y="3533893"/>
                <a:ext cx="648000" cy="2612834"/>
              </a:xfrm>
              <a:prstGeom prst="rect">
                <a:avLst/>
              </a:prstGeom>
              <a:solidFill>
                <a:srgbClr val="5D95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>
                  <a:tabLst>
                    <a:tab pos="2595563" algn="l"/>
                  </a:tabLst>
                  <a:defRPr/>
                </a:pPr>
                <a:r>
                  <a:rPr lang="en-GB" dirty="0"/>
                  <a:t>	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257745" y="4011014"/>
                <a:ext cx="456999" cy="11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세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보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포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err="1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럼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972125" y="4011014"/>
                <a:ext cx="456999" cy="11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세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보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포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err="1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럼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686505" y="4021524"/>
                <a:ext cx="456999" cy="11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세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보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전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포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ko-KR" altLang="en-US" sz="1400" dirty="0" err="1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럼</a:t>
                </a:r>
                <a:endParaRPr lang="en-US" altLang="ko-KR" sz="14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60" name="그룹 59"/>
              <p:cNvGrpSpPr/>
              <p:nvPr/>
            </p:nvGrpSpPr>
            <p:grpSpPr>
              <a:xfrm>
                <a:off x="926952" y="3442479"/>
                <a:ext cx="7162189" cy="2708363"/>
                <a:chOff x="926952" y="3442479"/>
                <a:chExt cx="7162189" cy="2708363"/>
              </a:xfrm>
            </p:grpSpPr>
            <p:grpSp>
              <p:nvGrpSpPr>
                <p:cNvPr id="20" name="그룹 68"/>
                <p:cNvGrpSpPr/>
                <p:nvPr/>
              </p:nvGrpSpPr>
              <p:grpSpPr>
                <a:xfrm>
                  <a:off x="926952" y="3442479"/>
                  <a:ext cx="7159877" cy="2708363"/>
                  <a:chOff x="1142975" y="2481416"/>
                  <a:chExt cx="6858045" cy="2459966"/>
                </a:xfrm>
              </p:grpSpPr>
              <p:grpSp>
                <p:nvGrpSpPr>
                  <p:cNvPr id="34" name="그룹 10"/>
                  <p:cNvGrpSpPr/>
                  <p:nvPr/>
                </p:nvGrpSpPr>
                <p:grpSpPr>
                  <a:xfrm>
                    <a:off x="1142975" y="2481416"/>
                    <a:ext cx="6858045" cy="2459966"/>
                    <a:chOff x="1035201" y="1484785"/>
                    <a:chExt cx="7177658" cy="3334090"/>
                  </a:xfrm>
                </p:grpSpPr>
                <p:sp>
                  <p:nvSpPr>
                    <p:cNvPr id="38" name="Rectangle 59"/>
                    <p:cNvSpPr/>
                    <p:nvPr/>
                  </p:nvSpPr>
                  <p:spPr bwMode="auto">
                    <a:xfrm>
                      <a:off x="1035201" y="2875275"/>
                      <a:ext cx="644525" cy="1918979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anchor="ctr"/>
                    <a:lstStyle/>
                    <a:p>
                      <a:pPr>
                        <a:defRPr/>
                      </a:pPr>
                      <a:endParaRPr lang="en-GB" sz="18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39" name="Rectangle 60"/>
                    <p:cNvSpPr/>
                    <p:nvPr/>
                  </p:nvSpPr>
                  <p:spPr bwMode="auto">
                    <a:xfrm>
                      <a:off x="1760689" y="1496407"/>
                      <a:ext cx="649609" cy="3297847"/>
                    </a:xfrm>
                    <a:prstGeom prst="rect">
                      <a:avLst/>
                    </a:prstGeom>
                    <a:solidFill>
                      <a:srgbClr val="5D95C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anchor="ctr"/>
                    <a:lstStyle/>
                    <a:p>
                      <a:pPr algn="ctr">
                        <a:tabLst>
                          <a:tab pos="2689225" algn="l"/>
                        </a:tabLst>
                        <a:defRPr/>
                      </a:pPr>
                      <a:endParaRPr lang="en-US" altLang="ko-KR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" name="Rectangle 61"/>
                    <p:cNvSpPr/>
                    <p:nvPr/>
                  </p:nvSpPr>
                  <p:spPr bwMode="auto">
                    <a:xfrm>
                      <a:off x="2486174" y="1577764"/>
                      <a:ext cx="649609" cy="3216490"/>
                    </a:xfrm>
                    <a:prstGeom prst="rect">
                      <a:avLst/>
                    </a:prstGeom>
                    <a:solidFill>
                      <a:srgbClr val="5D95C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anchor="ctr"/>
                    <a:lstStyle/>
                    <a:p>
                      <a:pPr algn="ctr">
                        <a:tabLst>
                          <a:tab pos="2595563" algn="l"/>
                        </a:tabLst>
                        <a:defRPr/>
                      </a:pPr>
                      <a:r>
                        <a:rPr lang="en-GB" dirty="0"/>
                        <a:t>	</a:t>
                      </a:r>
                    </a:p>
                  </p:txBody>
                </p:sp>
                <p:sp>
                  <p:nvSpPr>
                    <p:cNvPr id="43" name="Rectangle 64"/>
                    <p:cNvSpPr/>
                    <p:nvPr/>
                  </p:nvSpPr>
                  <p:spPr bwMode="auto">
                    <a:xfrm>
                      <a:off x="5389713" y="1509345"/>
                      <a:ext cx="646111" cy="3297847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anchor="ctr"/>
                    <a:lstStyle/>
                    <a:p>
                      <a:pPr algn="ctr"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5" name="Rectangle 66"/>
                    <p:cNvSpPr/>
                    <p:nvPr/>
                  </p:nvSpPr>
                  <p:spPr bwMode="auto">
                    <a:xfrm>
                      <a:off x="6115198" y="1484785"/>
                      <a:ext cx="646111" cy="3309469"/>
                    </a:xfrm>
                    <a:prstGeom prst="rect">
                      <a:avLst/>
                    </a:prstGeom>
                    <a:solidFill>
                      <a:srgbClr val="FED000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anchor="ctr"/>
                    <a:lstStyle/>
                    <a:p>
                      <a:pPr algn="ctr">
                        <a:defRPr/>
                      </a:pPr>
                      <a:r>
                        <a:rPr lang="en-GB" dirty="0"/>
                        <a:t>	</a:t>
                      </a:r>
                    </a:p>
                  </p:txBody>
                </p:sp>
                <p:sp>
                  <p:nvSpPr>
                    <p:cNvPr id="46" name="Rectangle 67"/>
                    <p:cNvSpPr/>
                    <p:nvPr/>
                  </p:nvSpPr>
                  <p:spPr bwMode="auto">
                    <a:xfrm>
                      <a:off x="6842274" y="1484785"/>
                      <a:ext cx="644525" cy="3309469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anchor="ctr"/>
                    <a:lstStyle/>
                    <a:p>
                      <a:pPr algn="ctr">
                        <a:defRPr/>
                      </a:pPr>
                      <a:r>
                        <a:rPr lang="en-GB" dirty="0"/>
                        <a:t> 	 	</a:t>
                      </a:r>
                    </a:p>
                  </p:txBody>
                </p:sp>
                <p:sp>
                  <p:nvSpPr>
                    <p:cNvPr id="47" name="Rectangle 68"/>
                    <p:cNvSpPr/>
                    <p:nvPr/>
                  </p:nvSpPr>
                  <p:spPr bwMode="auto">
                    <a:xfrm>
                      <a:off x="7556761" y="3227047"/>
                      <a:ext cx="656098" cy="1554977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anchor="ctr"/>
                    <a:lstStyle/>
                    <a:p>
                      <a:pPr algn="ctr">
                        <a:defRPr/>
                      </a:pP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8" name="Rectangle 70"/>
                    <p:cNvSpPr/>
                    <p:nvPr/>
                  </p:nvSpPr>
                  <p:spPr bwMode="auto">
                    <a:xfrm>
                      <a:off x="2486173" y="1497765"/>
                      <a:ext cx="649609" cy="530225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anchor="ctr"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</a:rPr>
                        <a:t>회원총</a:t>
                      </a:r>
                      <a:r>
                        <a:rPr lang="ko-KR" altLang="en-US" sz="1400" dirty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</a:rPr>
                        <a:t>회</a:t>
                      </a:r>
                      <a:endParaRPr lang="en-GB" sz="14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1155688" y="3456759"/>
                      <a:ext cx="458134" cy="9135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개회식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1886794" y="2192032"/>
                      <a:ext cx="458134" cy="14747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세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보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전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포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ko-KR" altLang="en-US" sz="1400" dirty="0" err="1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럼</a:t>
                      </a:r>
                      <a:endParaRPr lang="en-US" altLang="ko-KR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1870467" y="4349972"/>
                      <a:ext cx="579769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9.7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580156" y="4329875"/>
                      <a:ext cx="579769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9.8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311956" y="4339924"/>
                      <a:ext cx="579769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9.9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3983468" y="4339924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9.10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4685123" y="4339924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9.11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1109968" y="4360019"/>
                      <a:ext cx="579769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9.6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5506532" y="1503880"/>
                      <a:ext cx="458134" cy="1459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회원총회</a:t>
                      </a:r>
                      <a:endParaRPr lang="en-US" altLang="ko-KR" sz="16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442294" y="4339923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9.12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6139177" y="4339923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9.13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6856155" y="4339923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9.14</a:t>
                      </a:r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7583092" y="3411260"/>
                      <a:ext cx="629767" cy="458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ko-KR" altLang="en-US" sz="160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6228184" y="1503879"/>
                      <a:ext cx="458134" cy="1459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160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현장답사</a:t>
                      </a:r>
                      <a:endParaRPr lang="en-US" altLang="ko-KR" sz="16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500958" y="3972630"/>
                    <a:ext cx="437734" cy="6740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ko-KR" altLang="en-US" sz="14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rPr>
                      <a:t>폐회식</a:t>
                    </a:r>
                    <a:endParaRPr lang="en-US" altLang="ko-KR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388790" y="4593028"/>
                    <a:ext cx="60172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600" dirty="0" smtClean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rPr>
                      <a:t>9.15</a:t>
                    </a:r>
                    <a:endParaRPr lang="ko-KR" altLang="en-US" sz="1600" dirty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sp>
              <p:nvSpPr>
                <p:cNvPr id="125" name="Rectangle 70"/>
                <p:cNvSpPr/>
                <p:nvPr/>
              </p:nvSpPr>
              <p:spPr bwMode="auto">
                <a:xfrm>
                  <a:off x="3103589" y="3465825"/>
                  <a:ext cx="648000" cy="43071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ko-KR" altLang="en-US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회원총</a:t>
                  </a:r>
                  <a:r>
                    <a:rPr lang="ko-KR" altLang="en-US" sz="1400" dirty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</a:t>
                  </a:r>
                  <a:endParaRPr lang="en-GB" sz="140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28" name="Rectangle 70"/>
                <p:cNvSpPr/>
                <p:nvPr/>
              </p:nvSpPr>
              <p:spPr bwMode="auto">
                <a:xfrm>
                  <a:off x="3828222" y="3468908"/>
                  <a:ext cx="648000" cy="43071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ko-KR" altLang="en-US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회원총</a:t>
                  </a:r>
                  <a:r>
                    <a:rPr lang="ko-KR" altLang="en-US" sz="1400" dirty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</a:t>
                  </a:r>
                  <a:endParaRPr lang="en-GB" sz="140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1" name="Rectangle 70"/>
                <p:cNvSpPr/>
                <p:nvPr/>
              </p:nvSpPr>
              <p:spPr bwMode="auto">
                <a:xfrm>
                  <a:off x="4553369" y="3468908"/>
                  <a:ext cx="648000" cy="43071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ko-KR" altLang="en-US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회원총</a:t>
                  </a:r>
                  <a:r>
                    <a:rPr lang="ko-KR" altLang="en-US" sz="1400" dirty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</a:t>
                  </a:r>
                  <a:endParaRPr lang="en-GB" sz="140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3" name="Rectangle 70"/>
                <p:cNvSpPr/>
                <p:nvPr/>
              </p:nvSpPr>
              <p:spPr bwMode="auto">
                <a:xfrm>
                  <a:off x="7425282" y="4574140"/>
                  <a:ext cx="663859" cy="43071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ko-KR" altLang="en-US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회원</a:t>
                  </a:r>
                  <a:endParaRPr lang="en-US" altLang="ko-KR" sz="140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ko-KR" altLang="en-US" sz="140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총회</a:t>
                  </a:r>
                  <a:endParaRPr lang="en-GB" sz="140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7" name="Rectangle 70"/>
                <p:cNvSpPr/>
                <p:nvPr/>
              </p:nvSpPr>
              <p:spPr bwMode="auto">
                <a:xfrm>
                  <a:off x="1653552" y="5214950"/>
                  <a:ext cx="648000" cy="57150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b"/>
                <a:lstStyle/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세계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err="1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리더스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담화</a:t>
                  </a:r>
                  <a:endParaRPr lang="en-GB" sz="1400" spc="-15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8" name="Rectangle 70"/>
                <p:cNvSpPr/>
                <p:nvPr/>
              </p:nvSpPr>
              <p:spPr bwMode="auto">
                <a:xfrm>
                  <a:off x="2378442" y="5214950"/>
                  <a:ext cx="648000" cy="57150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b"/>
                <a:lstStyle/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세계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err="1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리더스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담화</a:t>
                  </a:r>
                  <a:endParaRPr lang="en-GB" sz="1400" spc="-15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39" name="Rectangle 70"/>
                <p:cNvSpPr/>
                <p:nvPr/>
              </p:nvSpPr>
              <p:spPr bwMode="auto">
                <a:xfrm>
                  <a:off x="4560322" y="5214950"/>
                  <a:ext cx="648000" cy="57150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b"/>
                <a:lstStyle/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세계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err="1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리더스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담화</a:t>
                  </a:r>
                  <a:endParaRPr lang="en-GB" sz="1400" spc="-15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40" name="Rectangle 70"/>
                <p:cNvSpPr/>
                <p:nvPr/>
              </p:nvSpPr>
              <p:spPr bwMode="auto">
                <a:xfrm>
                  <a:off x="3828222" y="5214950"/>
                  <a:ext cx="648000" cy="57150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b"/>
                <a:lstStyle/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세계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err="1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리더스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담화</a:t>
                  </a:r>
                  <a:endParaRPr lang="en-GB" sz="1400" spc="-15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41" name="Rectangle 70"/>
                <p:cNvSpPr/>
                <p:nvPr/>
              </p:nvSpPr>
              <p:spPr bwMode="auto">
                <a:xfrm>
                  <a:off x="3103332" y="5214950"/>
                  <a:ext cx="648000" cy="571504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anchor="b"/>
                <a:lstStyle/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세계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err="1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리더스</a:t>
                  </a:r>
                  <a:endParaRPr lang="en-US" altLang="ko-KR" sz="1400" spc="-150" dirty="0" smtClean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lnSpc>
                      <a:spcPct val="60000"/>
                    </a:lnSpc>
                    <a:defRPr/>
                  </a:pPr>
                  <a:r>
                    <a:rPr lang="ko-KR" altLang="en-US" sz="1400" spc="-150" dirty="0" smtClean="0">
                      <a:ln w="1016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담화</a:t>
                  </a:r>
                  <a:endParaRPr lang="en-GB" sz="1400" spc="-150" dirty="0">
                    <a:ln w="1016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모서리가 둥근 직사각형 83"/>
          <p:cNvSpPr/>
          <p:nvPr/>
        </p:nvSpPr>
        <p:spPr>
          <a:xfrm>
            <a:off x="308538" y="107602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7" name="Picture 3" descr="Knowledge Cafe"/>
          <p:cNvPicPr>
            <a:picLocks noChangeAspect="1" noChangeArrowheads="1"/>
          </p:cNvPicPr>
          <p:nvPr/>
        </p:nvPicPr>
        <p:blipFill>
          <a:blip r:embed="rId4" cstate="print">
            <a:lum bright="52000" contrast="-52000"/>
          </a:blip>
          <a:srcRect/>
          <a:stretch>
            <a:fillRect/>
          </a:stretch>
        </p:blipFill>
        <p:spPr bwMode="auto">
          <a:xfrm>
            <a:off x="5148063" y="908720"/>
            <a:ext cx="3858453" cy="237740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467544" y="1178125"/>
            <a:ext cx="82094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회원총회</a:t>
            </a:r>
            <a:r>
              <a:rPr lang="en-US" altLang="ko-KR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(Members' Assembly) </a:t>
            </a:r>
          </a:p>
          <a:p>
            <a:pPr lvl="0">
              <a:lnSpc>
                <a:spcPct val="150000"/>
              </a:lnSpc>
            </a:pPr>
            <a:r>
              <a:rPr lang="en-US" sz="1800" b="1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fr-CH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IUCN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최고 의사결정 기구로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회원만 참여 가능</a:t>
            </a:r>
            <a:endParaRPr lang="en-US" altLang="ko-KR" sz="1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 indent="0">
              <a:lnSpc>
                <a:spcPct val="150000"/>
              </a:lnSpc>
            </a:pP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- IUCN </a:t>
            </a:r>
            <a:r>
              <a:rPr lang="ko-KR" altLang="en-US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임원 선출 및 정관 개정</a:t>
            </a: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IUCN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회기간 프로그램 및 재정계획 승인</a:t>
            </a:r>
            <a:endParaRPr lang="en-US" altLang="ko-KR" sz="18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- </a:t>
            </a:r>
            <a:r>
              <a:rPr lang="ko-KR" altLang="en-US" sz="1800" dirty="0" err="1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발의안</a:t>
            </a: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(Motion)</a:t>
            </a:r>
            <a:r>
              <a:rPr lang="ko-KR" altLang="en-US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을 결의문 또는 권고문으로 채택</a:t>
            </a:r>
            <a:endParaRPr lang="en-US" altLang="ko-KR" sz="8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</p:txBody>
      </p:sp>
      <p:sp>
        <p:nvSpPr>
          <p:cNvPr id="60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7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회원총회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(Members’ Assembly) 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3" descr="D:\WCC_이전자료(임시)\조유진\[WCC TF]\B WCC\BCN 2008 pictures\BCN Pics\Members Assem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3786214" cy="2839661"/>
          </a:xfrm>
          <a:prstGeom prst="rect">
            <a:avLst/>
          </a:prstGeom>
          <a:noFill/>
        </p:spPr>
      </p:pic>
      <p:pic>
        <p:nvPicPr>
          <p:cNvPr id="14" name="Picture 7" descr="GJM_2923 by IUCNweb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312" y="3214686"/>
            <a:ext cx="4238300" cy="283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모서리가 둥근 직사각형 83"/>
          <p:cNvSpPr/>
          <p:nvPr/>
        </p:nvSpPr>
        <p:spPr>
          <a:xfrm>
            <a:off x="308538" y="1076026"/>
            <a:ext cx="8534752" cy="5500726"/>
          </a:xfrm>
          <a:prstGeom prst="roundRect">
            <a:avLst>
              <a:gd name="adj" fmla="val 4056"/>
            </a:avLst>
          </a:prstGeom>
          <a:solidFill>
            <a:schemeClr val="bg1">
              <a:alpha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60000"/>
                </a:schemeClr>
              </a:gs>
              <a:gs pos="38000">
                <a:schemeClr val="tx2">
                  <a:lumMod val="60000"/>
                  <a:lumOff val="40000"/>
                  <a:alpha val="60000"/>
                </a:schemeClr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076" y="31531"/>
            <a:ext cx="1142976" cy="7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428596" y="1428736"/>
            <a:ext cx="82094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" h="50800" prst="artDeco"/>
              <a:bevelB w="50800" h="190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1pPr>
            <a:lvl2pPr marL="742950" indent="-28575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2pPr>
            <a:lvl3pPr marL="11430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3pPr>
            <a:lvl4pPr marL="16002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4pPr>
            <a:lvl5pPr marL="2057400" indent="-228600">
              <a:spcBef>
                <a:spcPct val="0"/>
              </a:spcBef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b="1" dirty="0" smtClean="0">
                <a:ln w="11430"/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세계보전포럼</a:t>
            </a:r>
            <a:endParaRPr lang="en-US" altLang="ko-KR" sz="3200" dirty="0" smtClean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워크숍</a:t>
            </a: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, </a:t>
            </a:r>
            <a:r>
              <a:rPr lang="ko-KR" altLang="en-US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포스터 전시 등 다양한 이벤트를 통한 환경 현안 논의</a:t>
            </a:r>
            <a:r>
              <a:rPr lang="en-US" altLang="ko-KR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, </a:t>
            </a:r>
            <a:r>
              <a:rPr lang="ko-KR" altLang="en-US" sz="1800" dirty="0" smtClean="0">
                <a:ln w="11430"/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JBold" pitchFamily="18" charset="-127"/>
              </a:rPr>
              <a:t>비회원도 참여 </a:t>
            </a:r>
            <a:endParaRPr lang="en-US" altLang="ko-KR" sz="800" dirty="0" smtClean="0">
              <a:ln w="11430"/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JBold" pitchFamily="18" charset="-127"/>
            </a:endParaRPr>
          </a:p>
        </p:txBody>
      </p:sp>
      <p:sp>
        <p:nvSpPr>
          <p:cNvPr id="60" name="슬라이드 번호 개체 틀 5"/>
          <p:cNvSpPr txBox="1">
            <a:spLocks/>
          </p:cNvSpPr>
          <p:nvPr/>
        </p:nvSpPr>
        <p:spPr>
          <a:xfrm>
            <a:off x="8572528" y="6500834"/>
            <a:ext cx="48228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8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0" y="-66296"/>
            <a:ext cx="9143999" cy="7358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0" h="571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세계보전포럼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</a:rPr>
              <a:t>(World Conservation Forum) </a:t>
            </a:r>
            <a:endParaRPr lang="ko-KR" altLang="en-US" sz="3200" b="1" dirty="0">
              <a:solidFill>
                <a:schemeClr val="bg1">
                  <a:lumMod val="8500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4664641" cy="31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Opening ceremo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094" y="2643182"/>
            <a:ext cx="4211872" cy="3126410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602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23497</TotalTime>
  <Words>1404</Words>
  <Application>Microsoft Office PowerPoint</Application>
  <PresentationFormat>화면 슬라이드 쇼(4:3)</PresentationFormat>
  <Paragraphs>376</Paragraphs>
  <Slides>29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종(Species)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SEC</cp:lastModifiedBy>
  <cp:revision>1375</cp:revision>
  <dcterms:created xsi:type="dcterms:W3CDTF">2010-02-23T01:51:26Z</dcterms:created>
  <dcterms:modified xsi:type="dcterms:W3CDTF">2011-12-12T05:22:29Z</dcterms:modified>
</cp:coreProperties>
</file>